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1416" y="82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7C7EC3-5F20-41F4-8F62-DFD68CDFCAE5}"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C7EC3-5F20-41F4-8F62-DFD68CDFCAE5}"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C7EC3-5F20-41F4-8F62-DFD68CDFCAE5}"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C7EC3-5F20-41F4-8F62-DFD68CDFCAE5}"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7C7EC3-5F20-41F4-8F62-DFD68CDFCAE5}"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7C7EC3-5F20-41F4-8F62-DFD68CDFCAE5}"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7C7EC3-5F20-41F4-8F62-DFD68CDFCAE5}" type="datetimeFigureOut">
              <a:rPr lang="en-US" smtClean="0"/>
              <a:pPr/>
              <a:t>5/10/2012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7C7EC3-5F20-41F4-8F62-DFD68CDFCAE5}" type="datetimeFigureOut">
              <a:rPr lang="en-US" smtClean="0"/>
              <a:pPr/>
              <a:t>5/10/2012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C7EC3-5F20-41F4-8F62-DFD68CDFCAE5}" type="datetimeFigureOut">
              <a:rPr lang="en-US" smtClean="0"/>
              <a:pPr/>
              <a:t>5/10/2012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C7EC3-5F20-41F4-8F62-DFD68CDFCAE5}"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C7EC3-5F20-41F4-8F62-DFD68CDFCAE5}"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AB237-6B7D-43B8-B7B2-CFDE6CBF0F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77C7EC3-5F20-41F4-8F62-DFD68CDFCAE5}" type="datetimeFigureOut">
              <a:rPr lang="en-US" smtClean="0"/>
              <a:pPr/>
              <a:t>5/10/2012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9EAB237-6B7D-43B8-B7B2-CFDE6CBF0F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Name _________________________________   Date _______________   Period _________</a:t>
            </a:r>
            <a:endParaRPr lang="en-US" sz="1200" dirty="0">
              <a:latin typeface="Times New Roman" pitchFamily="18" charset="0"/>
              <a:cs typeface="Times New Roman" pitchFamily="18" charset="0"/>
            </a:endParaRPr>
          </a:p>
        </p:txBody>
      </p:sp>
      <p:sp>
        <p:nvSpPr>
          <p:cNvPr id="6" name="TextBox 5"/>
          <p:cNvSpPr txBox="1"/>
          <p:nvPr/>
        </p:nvSpPr>
        <p:spPr>
          <a:xfrm>
            <a:off x="1186206" y="381000"/>
            <a:ext cx="4462119" cy="523220"/>
          </a:xfrm>
          <a:prstGeom prst="rect">
            <a:avLst/>
          </a:prstGeom>
          <a:noFill/>
        </p:spPr>
        <p:txBody>
          <a:bodyPr wrap="none" rtlCol="0">
            <a:spAutoFit/>
          </a:bodyPr>
          <a:lstStyle/>
          <a:p>
            <a:r>
              <a:rPr lang="en-US" sz="2800"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INAL </a:t>
            </a:r>
            <a:r>
              <a:rPr lang="en-US" sz="2800" dirty="0" smtClean="0">
                <a:latin typeface="Times New Roman" pitchFamily="18" charset="0"/>
                <a:cs typeface="Times New Roman" pitchFamily="18" charset="0"/>
              </a:rPr>
              <a:t>E</a:t>
            </a:r>
            <a:r>
              <a:rPr lang="en-US" sz="2400" dirty="0" smtClean="0">
                <a:latin typeface="Times New Roman" pitchFamily="18" charset="0"/>
                <a:cs typeface="Times New Roman" pitchFamily="18" charset="0"/>
              </a:rPr>
              <a:t>XAM </a:t>
            </a:r>
            <a:r>
              <a:rPr lang="en-US" sz="2800" dirty="0" smtClean="0">
                <a:latin typeface="Times New Roman" pitchFamily="18" charset="0"/>
                <a:cs typeface="Times New Roman" pitchFamily="18" charset="0"/>
              </a:rPr>
              <a:t>R</a:t>
            </a:r>
            <a:r>
              <a:rPr lang="en-US" sz="2400" dirty="0" smtClean="0">
                <a:latin typeface="Times New Roman" pitchFamily="18" charset="0"/>
                <a:cs typeface="Times New Roman" pitchFamily="18" charset="0"/>
              </a:rPr>
              <a:t>EVIEW </a:t>
            </a:r>
            <a:r>
              <a:rPr lang="en-US" sz="2800" dirty="0" smtClean="0">
                <a:latin typeface="Times New Roman" pitchFamily="18" charset="0"/>
                <a:cs typeface="Times New Roman" pitchFamily="18" charset="0"/>
              </a:rPr>
              <a:t>G</a:t>
            </a:r>
            <a:r>
              <a:rPr lang="en-US" sz="2400" dirty="0" smtClean="0">
                <a:latin typeface="Times New Roman" pitchFamily="18" charset="0"/>
                <a:cs typeface="Times New Roman" pitchFamily="18" charset="0"/>
              </a:rPr>
              <a:t>UIDE</a:t>
            </a:r>
            <a:endParaRPr lang="en-US" sz="2400" dirty="0">
              <a:latin typeface="Times New Roman" pitchFamily="18" charset="0"/>
              <a:cs typeface="Times New Roman" pitchFamily="18" charset="0"/>
            </a:endParaRPr>
          </a:p>
        </p:txBody>
      </p:sp>
      <p:sp>
        <p:nvSpPr>
          <p:cNvPr id="7" name="TextBox 6"/>
          <p:cNvSpPr txBox="1"/>
          <p:nvPr/>
        </p:nvSpPr>
        <p:spPr>
          <a:xfrm>
            <a:off x="0" y="990600"/>
            <a:ext cx="6858000" cy="7294305"/>
          </a:xfrm>
          <a:prstGeom prst="rect">
            <a:avLst/>
          </a:prstGeom>
          <a:noFill/>
        </p:spPr>
        <p:txBody>
          <a:bodyPr wrap="square" rtlCol="0">
            <a:spAutoFit/>
          </a:bodyPr>
          <a:lstStyle/>
          <a:p>
            <a:r>
              <a:rPr lang="en-US" sz="1200" dirty="0" smtClean="0">
                <a:latin typeface="Times New Roman" pitchFamily="18" charset="0"/>
                <a:cs typeface="Times New Roman" pitchFamily="18" charset="0"/>
              </a:rPr>
              <a:t>          Directions:  This review guide will provide you with samples of the types of questions that will be on your final exam.  Answer the questions to the best of your ability; remember, you’ll be able to use your notes, reference tables, previous assignments, etc. on the final exam, so use those to assist you in completing this guide.  After each question, use the box provided to indicate how comfortable you were with the question and what you might need to practice a bit more to be successful.  While this guide will provide a good overview, it is not the only thing that you should use to study!  Make sure to review past labs, quizzes and other assignments.  Leave no numbers naked or questions blank.  Good luck, learn much and have fun.</a:t>
            </a: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0.  What’s the best kind of cake to have for breakfast?</a:t>
            </a: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  Sally throws a ball against a wall with an acceleration of 5 m/s/s.  The ball has a mass of 3 kg.  What is the force, in </a:t>
            </a:r>
            <a:r>
              <a:rPr lang="en-US" sz="1200" dirty="0" err="1" smtClean="0">
                <a:latin typeface="Times New Roman" pitchFamily="18" charset="0"/>
                <a:cs typeface="Times New Roman" pitchFamily="18" charset="0"/>
              </a:rPr>
              <a:t>newtons</a:t>
            </a:r>
            <a:r>
              <a:rPr lang="en-US" sz="1200" dirty="0" smtClean="0">
                <a:latin typeface="Times New Roman" pitchFamily="18" charset="0"/>
                <a:cs typeface="Times New Roman" pitchFamily="18" charset="0"/>
              </a:rPr>
              <a:t>, with which the ball hits the wall?</a:t>
            </a: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2.  How much work is required to move a 20 N box a distance of 100 m?</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3.  What is the amount of power produced by using 60 J of energy in 3 seconds?</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4.  How much force is a 90 kg box exerting on the </a:t>
            </a:r>
            <a:r>
              <a:rPr lang="en-US" sz="1200" dirty="0" smtClean="0">
                <a:latin typeface="Times New Roman" pitchFamily="18" charset="0"/>
                <a:cs typeface="Times New Roman" pitchFamily="18" charset="0"/>
              </a:rPr>
              <a:t>ground on earth?</a:t>
            </a:r>
            <a:endParaRPr lang="en-US" sz="1200" dirty="0">
              <a:latin typeface="Times New Roman" pitchFamily="18" charset="0"/>
              <a:cs typeface="Times New Roman" pitchFamily="18" charset="0"/>
            </a:endParaRPr>
          </a:p>
        </p:txBody>
      </p:sp>
      <p:grpSp>
        <p:nvGrpSpPr>
          <p:cNvPr id="19" name="Group 18"/>
          <p:cNvGrpSpPr/>
          <p:nvPr/>
        </p:nvGrpSpPr>
        <p:grpSpPr>
          <a:xfrm>
            <a:off x="4953000" y="3325388"/>
            <a:ext cx="1905000" cy="1322812"/>
            <a:chOff x="4284020" y="3477788"/>
            <a:chExt cx="1905000" cy="1322812"/>
          </a:xfrm>
        </p:grpSpPr>
        <p:sp>
          <p:nvSpPr>
            <p:cNvPr id="8" name="Rectangle 7"/>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13" name="Straight Connector 12"/>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16" name="Rectangle 15"/>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4953000" y="4876800"/>
            <a:ext cx="1905000" cy="1322812"/>
            <a:chOff x="4284020" y="3477788"/>
            <a:chExt cx="1905000" cy="1322812"/>
          </a:xfrm>
        </p:grpSpPr>
        <p:sp>
          <p:nvSpPr>
            <p:cNvPr id="20" name="Rectangle 19"/>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22" name="Straight Connector 21"/>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24" name="Rectangle 23"/>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4953000" y="6553200"/>
            <a:ext cx="1905000" cy="1322812"/>
            <a:chOff x="4284020" y="3477788"/>
            <a:chExt cx="1905000" cy="1322812"/>
          </a:xfrm>
        </p:grpSpPr>
        <p:sp>
          <p:nvSpPr>
            <p:cNvPr id="28" name="Rectangle 27"/>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30" name="Straight Connector 29"/>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32" name="Rectangle 31"/>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122" name="Picture 2" descr="qrcode"/>
          <p:cNvPicPr>
            <a:picLocks noChangeAspect="1" noChangeArrowheads="1"/>
          </p:cNvPicPr>
          <p:nvPr/>
        </p:nvPicPr>
        <p:blipFill>
          <a:blip r:embed="rId2" cstate="print"/>
          <a:srcRect/>
          <a:stretch>
            <a:fillRect/>
          </a:stretch>
        </p:blipFill>
        <p:spPr bwMode="auto">
          <a:xfrm>
            <a:off x="5943600" y="76200"/>
            <a:ext cx="838200" cy="83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942"/>
            <a:ext cx="6858000" cy="8217634"/>
          </a:xfrm>
          <a:prstGeom prst="rect">
            <a:avLst/>
          </a:prstGeom>
          <a:noFill/>
        </p:spPr>
        <p:txBody>
          <a:bodyPr wrap="square" rtlCol="0">
            <a:spAutoFit/>
          </a:bodyPr>
          <a:lstStyle/>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5</a:t>
            </a:r>
            <a:r>
              <a:rPr lang="en-US" sz="1200" dirty="0" smtClean="0">
                <a:latin typeface="Times New Roman" pitchFamily="18" charset="0"/>
                <a:cs typeface="Times New Roman" pitchFamily="18" charset="0"/>
              </a:rPr>
              <a:t>.  Nigel is pushing on a 100 kg box, and it doesn’t move.  How much work is he doing on the box?</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6.  A 12 watt light bulb uses 12 joules of energy every second.  If one horsepower is equal to 745 watts, then how many horsepower is the light bulb using?</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7.  You drop a penny off the Empire State Building, and it hits the ground some time later.  Another penny is sitting at rest on the sidewalk.  Which penny is exerting the most force – the penny at rest of the falling penny just as it hits the ground?  Justify your answer!</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8.  The speed of sound in air at 20 degrees Celsius is 343.2 m/s.  If you measure the speed of sound yourself and you come up with an answer of 350 m/s, what is your percent error?</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p:txBody>
      </p:sp>
      <p:grpSp>
        <p:nvGrpSpPr>
          <p:cNvPr id="3" name="Group 2"/>
          <p:cNvGrpSpPr/>
          <p:nvPr/>
        </p:nvGrpSpPr>
        <p:grpSpPr>
          <a:xfrm>
            <a:off x="4993944" y="13648"/>
            <a:ext cx="1905000" cy="1322812"/>
            <a:chOff x="4284020" y="3477788"/>
            <a:chExt cx="1905000" cy="1322812"/>
          </a:xfrm>
        </p:grpSpPr>
        <p:sp>
          <p:nvSpPr>
            <p:cNvPr id="5" name="Rectangle 4"/>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7" name="Straight Connector 6"/>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9" name="Rectangle 8"/>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4988256" y="1545492"/>
            <a:ext cx="1905000" cy="1322812"/>
            <a:chOff x="4284020" y="3477788"/>
            <a:chExt cx="1905000" cy="1322812"/>
          </a:xfrm>
        </p:grpSpPr>
        <p:sp>
          <p:nvSpPr>
            <p:cNvPr id="13" name="Rectangle 12"/>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15" name="Straight Connector 14"/>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17" name="Rectangle 16"/>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4993944" y="3172988"/>
            <a:ext cx="1905000" cy="1322812"/>
            <a:chOff x="4284020" y="3477788"/>
            <a:chExt cx="1905000" cy="1322812"/>
          </a:xfrm>
        </p:grpSpPr>
        <p:sp>
          <p:nvSpPr>
            <p:cNvPr id="21" name="Rectangle 20"/>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23" name="Straight Connector 22"/>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25" name="Rectangle 24"/>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4988256" y="5042732"/>
            <a:ext cx="1905000" cy="1322812"/>
            <a:chOff x="4284020" y="3477788"/>
            <a:chExt cx="1905000" cy="1322812"/>
          </a:xfrm>
        </p:grpSpPr>
        <p:sp>
          <p:nvSpPr>
            <p:cNvPr id="29" name="Rectangle 28"/>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31" name="Straight Connector 30"/>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33" name="Rectangle 32"/>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4993944" y="6705484"/>
            <a:ext cx="1905000" cy="1322812"/>
            <a:chOff x="4284020" y="3477788"/>
            <a:chExt cx="1905000" cy="1322812"/>
          </a:xfrm>
        </p:grpSpPr>
        <p:sp>
          <p:nvSpPr>
            <p:cNvPr id="37" name="Rectangle 36"/>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39" name="Straight Connector 38"/>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41" name="Rectangle 40"/>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942"/>
            <a:ext cx="6858000" cy="8771632"/>
          </a:xfrm>
          <a:prstGeom prst="rect">
            <a:avLst/>
          </a:prstGeom>
          <a:noFill/>
        </p:spPr>
        <p:txBody>
          <a:bodyPr wrap="square" rtlCol="0">
            <a:spAutoFit/>
          </a:bodyPr>
          <a:lstStyle/>
          <a:p>
            <a:r>
              <a:rPr lang="en-US" sz="1200" dirty="0" smtClean="0">
                <a:latin typeface="Times New Roman" pitchFamily="18" charset="0"/>
                <a:cs typeface="Times New Roman" pitchFamily="18" charset="0"/>
              </a:rPr>
              <a:t>9.  In your speed-of-sound experiment, if the source of the noise was 900 m away and it took 2.6 seconds for the sound to reach you, what would you determine the speed of sound to be?</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10.  Ferdinand </a:t>
            </a:r>
            <a:r>
              <a:rPr lang="en-US" sz="1200" dirty="0" smtClean="0">
                <a:latin typeface="Times New Roman" pitchFamily="18" charset="0"/>
                <a:cs typeface="Times New Roman" pitchFamily="18" charset="0"/>
              </a:rPr>
              <a:t>wants to lift a 6 kg picnic basket up to his tree house using a pulley.  The tree house is 10.5 m above the ground.  He ties the basket to one end of the rope, loops it around the pulley, and pulls on the other end from the ground.  How much power does it take to lift the basket if it takes him 1 minute to get the basket up to his tree house</a:t>
            </a:r>
            <a:r>
              <a:rPr lang="en-US" sz="1200" dirty="0" smtClean="0">
                <a:latin typeface="Times New Roman" pitchFamily="18" charset="0"/>
                <a:cs typeface="Times New Roman" pitchFamily="18" charset="0"/>
              </a:rPr>
              <a:t>?</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11.  If </a:t>
            </a:r>
            <a:r>
              <a:rPr lang="en-US" sz="1200" dirty="0" smtClean="0">
                <a:latin typeface="Times New Roman" pitchFamily="18" charset="0"/>
                <a:cs typeface="Times New Roman" pitchFamily="18" charset="0"/>
              </a:rPr>
              <a:t>you drop a 1,200 kg piano off a cliff on earth and it falls for 7 seconds, how fast is it going when it hits the ground? </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12.  A rather large, 10 kg cat is sitting on a chair on earth.  How much force is the cat exerting on the chair, and how much force is the chair exerting on the cat?</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13.  How much energy would it take to boil (that is, bring to 100 degrees Celsius) 5 L of water that starts out at 24 degrees Celsius?</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p:txBody>
      </p:sp>
      <p:grpSp>
        <p:nvGrpSpPr>
          <p:cNvPr id="7" name="Group 6"/>
          <p:cNvGrpSpPr/>
          <p:nvPr/>
        </p:nvGrpSpPr>
        <p:grpSpPr>
          <a:xfrm>
            <a:off x="4953000" y="312644"/>
            <a:ext cx="1905000" cy="1322812"/>
            <a:chOff x="4284020" y="3477788"/>
            <a:chExt cx="1905000" cy="1322812"/>
          </a:xfrm>
        </p:grpSpPr>
        <p:sp>
          <p:nvSpPr>
            <p:cNvPr id="8" name="Rectangle 7"/>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10" name="Straight Connector 9"/>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12" name="Rectangle 11"/>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4953000" y="2313180"/>
            <a:ext cx="1905000" cy="1322812"/>
            <a:chOff x="4284020" y="3477788"/>
            <a:chExt cx="1905000" cy="1322812"/>
          </a:xfrm>
        </p:grpSpPr>
        <p:sp>
          <p:nvSpPr>
            <p:cNvPr id="16" name="Rectangle 15"/>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18" name="Straight Connector 17"/>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20" name="Rectangle 19"/>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4953000" y="3956596"/>
            <a:ext cx="1905000" cy="1322812"/>
            <a:chOff x="4284020" y="3477788"/>
            <a:chExt cx="1905000" cy="1322812"/>
          </a:xfrm>
        </p:grpSpPr>
        <p:sp>
          <p:nvSpPr>
            <p:cNvPr id="24" name="Rectangle 23"/>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26" name="Straight Connector 25"/>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28" name="Rectangle 27"/>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4953000" y="5584092"/>
            <a:ext cx="1905000" cy="1322812"/>
            <a:chOff x="4284020" y="3477788"/>
            <a:chExt cx="1905000" cy="1322812"/>
          </a:xfrm>
        </p:grpSpPr>
        <p:sp>
          <p:nvSpPr>
            <p:cNvPr id="32" name="Rectangle 31"/>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34" name="Straight Connector 33"/>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36" name="Rectangle 35"/>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p:cNvGrpSpPr/>
          <p:nvPr/>
        </p:nvGrpSpPr>
        <p:grpSpPr>
          <a:xfrm>
            <a:off x="4953000" y="7287788"/>
            <a:ext cx="1905000" cy="1322812"/>
            <a:chOff x="4284020" y="3477788"/>
            <a:chExt cx="1905000" cy="1322812"/>
          </a:xfrm>
        </p:grpSpPr>
        <p:sp>
          <p:nvSpPr>
            <p:cNvPr id="49" name="Rectangle 48"/>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51" name="Straight Connector 50"/>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53" name="Rectangle 52"/>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942"/>
            <a:ext cx="6858000" cy="9140964"/>
          </a:xfrm>
          <a:prstGeom prst="rect">
            <a:avLst/>
          </a:prstGeom>
          <a:noFill/>
        </p:spPr>
        <p:txBody>
          <a:bodyPr wrap="square" rtlCol="0">
            <a:spAutoFit/>
          </a:bodyPr>
          <a:lstStyle/>
          <a:p>
            <a:r>
              <a:rPr lang="en-US" sz="1200" dirty="0" smtClean="0">
                <a:latin typeface="Times New Roman" pitchFamily="18" charset="0"/>
                <a:cs typeface="Times New Roman" pitchFamily="18" charset="0"/>
              </a:rPr>
              <a:t>14.  If it takes 1,700 J of energy to change the temperature of 8 g of a liquid by 6 degrees Celsius, what is the specific heat of the liquid?</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15.  How many moles are there in 900 g of KOH?</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pPr marL="228600" indent="-228600">
              <a:buAutoNum type="arabicPeriod" startAt="16"/>
            </a:pPr>
            <a:r>
              <a:rPr lang="en-US" sz="1200" dirty="0" smtClean="0">
                <a:latin typeface="Times New Roman" pitchFamily="18" charset="0"/>
                <a:cs typeface="Times New Roman" pitchFamily="18" charset="0"/>
              </a:rPr>
              <a:t>How </a:t>
            </a:r>
            <a:r>
              <a:rPr lang="en-US" sz="1200" dirty="0" smtClean="0">
                <a:latin typeface="Times New Roman" pitchFamily="18" charset="0"/>
                <a:cs typeface="Times New Roman" pitchFamily="18" charset="0"/>
              </a:rPr>
              <a:t>many grams are there in 1,456 moles of water</a:t>
            </a:r>
            <a:r>
              <a:rPr lang="en-US" sz="1200" dirty="0" smtClean="0">
                <a:latin typeface="Times New Roman" pitchFamily="18" charset="0"/>
                <a:cs typeface="Times New Roman" pitchFamily="18" charset="0"/>
              </a:rPr>
              <a:t>?</a:t>
            </a: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17.  How many moles of water are there in a 4 L jug of water?</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18.  How much space, in liters, would 65 moles of fluorine take up?</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19.  If Francine has 897 L of argon, how many moles does she have?</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p:txBody>
      </p:sp>
      <p:grpSp>
        <p:nvGrpSpPr>
          <p:cNvPr id="5" name="Group 4"/>
          <p:cNvGrpSpPr/>
          <p:nvPr/>
        </p:nvGrpSpPr>
        <p:grpSpPr>
          <a:xfrm>
            <a:off x="4953000" y="277388"/>
            <a:ext cx="1905000" cy="1322812"/>
            <a:chOff x="4284020" y="3477788"/>
            <a:chExt cx="1905000" cy="1322812"/>
          </a:xfrm>
        </p:grpSpPr>
        <p:sp>
          <p:nvSpPr>
            <p:cNvPr id="6" name="Rectangle 5"/>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8" name="Straight Connector 7"/>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10" name="Rectangle 9"/>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4953000" y="1725188"/>
            <a:ext cx="1905000" cy="1322812"/>
            <a:chOff x="4284020" y="3477788"/>
            <a:chExt cx="1905000" cy="1322812"/>
          </a:xfrm>
        </p:grpSpPr>
        <p:sp>
          <p:nvSpPr>
            <p:cNvPr id="14" name="Rectangle 13"/>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16" name="Straight Connector 15"/>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18" name="Rectangle 17"/>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4953000" y="3200400"/>
            <a:ext cx="1905000" cy="1322812"/>
            <a:chOff x="4284020" y="3477788"/>
            <a:chExt cx="1905000" cy="1322812"/>
          </a:xfrm>
        </p:grpSpPr>
        <p:sp>
          <p:nvSpPr>
            <p:cNvPr id="22" name="Rectangle 21"/>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24" name="Straight Connector 23"/>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26" name="Rectangle 25"/>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4953000" y="4696988"/>
            <a:ext cx="1905000" cy="1322812"/>
            <a:chOff x="4284020" y="3477788"/>
            <a:chExt cx="1905000" cy="1322812"/>
          </a:xfrm>
        </p:grpSpPr>
        <p:sp>
          <p:nvSpPr>
            <p:cNvPr id="30" name="Rectangle 29"/>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32" name="Straight Connector 31"/>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34" name="Rectangle 33"/>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4953000" y="6144788"/>
            <a:ext cx="1905000" cy="1322812"/>
            <a:chOff x="4284020" y="3477788"/>
            <a:chExt cx="1905000" cy="1322812"/>
          </a:xfrm>
        </p:grpSpPr>
        <p:sp>
          <p:nvSpPr>
            <p:cNvPr id="38" name="Rectangle 37"/>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40" name="Straight Connector 39"/>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42" name="Rectangle 41"/>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4953000" y="7620000"/>
            <a:ext cx="1905000" cy="1322812"/>
            <a:chOff x="4284020" y="3477788"/>
            <a:chExt cx="1905000" cy="1322812"/>
          </a:xfrm>
        </p:grpSpPr>
        <p:sp>
          <p:nvSpPr>
            <p:cNvPr id="46" name="Rectangle 45"/>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48" name="Straight Connector 47"/>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50" name="Rectangle 49"/>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942"/>
            <a:ext cx="6858000" cy="8586966"/>
          </a:xfrm>
          <a:prstGeom prst="rect">
            <a:avLst/>
          </a:prstGeom>
          <a:noFill/>
        </p:spPr>
        <p:txBody>
          <a:bodyPr wrap="square" rtlCol="0">
            <a:spAutoFit/>
          </a:bodyPr>
          <a:lstStyle/>
          <a:p>
            <a:r>
              <a:rPr lang="en-US" sz="1200" dirty="0" smtClean="0">
                <a:latin typeface="Times New Roman" pitchFamily="18" charset="0"/>
                <a:cs typeface="Times New Roman" pitchFamily="18" charset="0"/>
              </a:rPr>
              <a:t>20.  If Janelle has 94 g of gold, how many atoms of gold does she have?  </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21.  If </a:t>
            </a:r>
            <a:r>
              <a:rPr lang="en-US" sz="1200" dirty="0" smtClean="0">
                <a:latin typeface="Times New Roman" pitchFamily="18" charset="0"/>
                <a:cs typeface="Times New Roman" pitchFamily="18" charset="0"/>
              </a:rPr>
              <a:t>silver has a cost of $1.20 per gram, and you have 77 moles of silver, how much money would you get from the bank if you brought it all in and changed it into cash</a:t>
            </a:r>
            <a:r>
              <a:rPr lang="en-US" sz="1200" dirty="0" smtClean="0">
                <a:latin typeface="Times New Roman" pitchFamily="18" charset="0"/>
                <a:cs typeface="Times New Roman" pitchFamily="18" charset="0"/>
              </a:rPr>
              <a:t>?</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22.   Many satellites are in what are called low earth orbit, and are about 900 km from the surface of the earth.  If the mass of one of these satellites is 400 kg and the mass of Mr. Syracuse is 68 kg, what is the force of gravitational attraction between Mr. Syracuse and the satellite?</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pPr marL="228600" indent="-228600">
              <a:buAutoNum type="arabicPeriod" startAt="23"/>
            </a:pPr>
            <a:r>
              <a:rPr lang="en-US" sz="1200" dirty="0" smtClean="0">
                <a:latin typeface="Times New Roman" pitchFamily="18" charset="0"/>
                <a:cs typeface="Times New Roman" pitchFamily="18" charset="0"/>
              </a:rPr>
              <a:t>Balance the </a:t>
            </a:r>
            <a:r>
              <a:rPr lang="en-US" sz="1200" dirty="0" smtClean="0">
                <a:latin typeface="Times New Roman" pitchFamily="18" charset="0"/>
                <a:cs typeface="Times New Roman" pitchFamily="18" charset="0"/>
              </a:rPr>
              <a:t>following equation: Cu + AgNO</a:t>
            </a:r>
            <a:r>
              <a:rPr lang="en-US" sz="1200" baseline="-25000" dirty="0" smtClean="0">
                <a:latin typeface="Times New Roman" pitchFamily="18" charset="0"/>
                <a:cs typeface="Times New Roman" pitchFamily="18" charset="0"/>
              </a:rPr>
              <a:t>3</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sym typeface="Wingdings" pitchFamily="2" charset="2"/>
              </a:rPr>
              <a:t></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Cu(NO</a:t>
            </a:r>
            <a:r>
              <a:rPr lang="en-US" sz="1200" baseline="-25000" dirty="0" smtClean="0">
                <a:latin typeface="Times New Roman" pitchFamily="18" charset="0"/>
                <a:cs typeface="Times New Roman" pitchFamily="18" charset="0"/>
              </a:rPr>
              <a:t>3</a:t>
            </a:r>
            <a:r>
              <a:rPr lang="en-US" sz="1200" dirty="0" smtClean="0">
                <a:latin typeface="Times New Roman" pitchFamily="18" charset="0"/>
                <a:cs typeface="Times New Roman" pitchFamily="18" charset="0"/>
              </a:rPr>
              <a:t>)</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 </a:t>
            </a:r>
            <a:r>
              <a:rPr lang="en-US" sz="1200" dirty="0" smtClean="0">
                <a:latin typeface="Times New Roman" pitchFamily="18" charset="0"/>
                <a:cs typeface="Times New Roman" pitchFamily="18" charset="0"/>
              </a:rPr>
              <a:t>Ag</a:t>
            </a: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buAutoNum type="arabicPeriod" startAt="24"/>
            </a:pPr>
            <a:r>
              <a:rPr lang="en-US" sz="1200" dirty="0" smtClean="0">
                <a:latin typeface="Times New Roman" pitchFamily="18" charset="0"/>
                <a:cs typeface="Times New Roman" pitchFamily="18" charset="0"/>
              </a:rPr>
              <a:t>Balance the following equation: </a:t>
            </a:r>
            <a:r>
              <a:rPr lang="en-US" sz="1200" dirty="0" err="1" smtClean="0">
                <a:latin typeface="Times New Roman" pitchFamily="18" charset="0"/>
                <a:cs typeface="Times New Roman" pitchFamily="18" charset="0"/>
              </a:rPr>
              <a:t>Pb</a:t>
            </a:r>
            <a:r>
              <a:rPr lang="en-US" sz="1200" dirty="0" smtClean="0">
                <a:latin typeface="Times New Roman" pitchFamily="18" charset="0"/>
                <a:cs typeface="Times New Roman" pitchFamily="18" charset="0"/>
              </a:rPr>
              <a:t>(NO</a:t>
            </a:r>
            <a:r>
              <a:rPr lang="en-US" sz="1200" baseline="-25000" dirty="0" smtClean="0">
                <a:latin typeface="Times New Roman" pitchFamily="18" charset="0"/>
                <a:cs typeface="Times New Roman" pitchFamily="18" charset="0"/>
              </a:rPr>
              <a:t>3</a:t>
            </a:r>
            <a:r>
              <a:rPr lang="en-US" sz="1200" dirty="0" smtClean="0">
                <a:latin typeface="Times New Roman" pitchFamily="18" charset="0"/>
                <a:cs typeface="Times New Roman" pitchFamily="18" charset="0"/>
              </a:rPr>
              <a:t>)</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 AlCl</a:t>
            </a:r>
            <a:r>
              <a:rPr lang="en-US" sz="1200" baseline="-25000" dirty="0" smtClean="0">
                <a:latin typeface="Times New Roman" pitchFamily="18" charset="0"/>
                <a:cs typeface="Times New Roman" pitchFamily="18" charset="0"/>
              </a:rPr>
              <a:t>3</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sym typeface="Wingdings" pitchFamily="2" charset="2"/>
              </a:rPr>
              <a:t> </a:t>
            </a:r>
            <a:r>
              <a:rPr lang="en-US" sz="1200" dirty="0" smtClean="0">
                <a:latin typeface="Times New Roman" pitchFamily="18" charset="0"/>
                <a:cs typeface="Times New Roman" pitchFamily="18" charset="0"/>
              </a:rPr>
              <a:t>PbCl</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Al(NO</a:t>
            </a:r>
            <a:r>
              <a:rPr lang="en-US" sz="1200" baseline="-25000" dirty="0" smtClean="0">
                <a:latin typeface="Times New Roman" pitchFamily="18" charset="0"/>
                <a:cs typeface="Times New Roman" pitchFamily="18" charset="0"/>
              </a:rPr>
              <a:t>3</a:t>
            </a:r>
            <a:r>
              <a:rPr lang="en-US" sz="1200" dirty="0" smtClean="0">
                <a:latin typeface="Times New Roman" pitchFamily="18" charset="0"/>
                <a:cs typeface="Times New Roman" pitchFamily="18" charset="0"/>
              </a:rPr>
              <a:t>)</a:t>
            </a:r>
            <a:r>
              <a:rPr lang="en-US" sz="1200" baseline="-25000" dirty="0" smtClean="0">
                <a:latin typeface="Times New Roman" pitchFamily="18" charset="0"/>
                <a:cs typeface="Times New Roman" pitchFamily="18" charset="0"/>
              </a:rPr>
              <a:t>3</a:t>
            </a:r>
            <a:r>
              <a:rPr lang="en-US" sz="1200" dirty="0" smtClean="0">
                <a:latin typeface="Times New Roman" pitchFamily="18" charset="0"/>
                <a:cs typeface="Times New Roman" pitchFamily="18" charset="0"/>
              </a:rPr>
              <a:t>   </a:t>
            </a: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buAutoNum type="arabicPeriod" startAt="25"/>
            </a:pPr>
            <a:r>
              <a:rPr lang="en-US" sz="1200" dirty="0" smtClean="0">
                <a:latin typeface="Times New Roman" pitchFamily="18" charset="0"/>
                <a:cs typeface="Times New Roman" pitchFamily="18" charset="0"/>
              </a:rPr>
              <a:t>In the equation above, how many moles of aluminum nitrate (</a:t>
            </a:r>
            <a:r>
              <a:rPr lang="en-US" sz="1200" dirty="0" smtClean="0">
                <a:latin typeface="Times New Roman" pitchFamily="18" charset="0"/>
                <a:cs typeface="Times New Roman" pitchFamily="18" charset="0"/>
              </a:rPr>
              <a:t>Al(NO</a:t>
            </a:r>
            <a:r>
              <a:rPr lang="en-US" sz="1200" baseline="-25000" dirty="0" smtClean="0">
                <a:latin typeface="Times New Roman" pitchFamily="18" charset="0"/>
                <a:cs typeface="Times New Roman" pitchFamily="18" charset="0"/>
              </a:rPr>
              <a:t>3</a:t>
            </a:r>
            <a:r>
              <a:rPr lang="en-US" sz="1200" dirty="0" smtClean="0">
                <a:latin typeface="Times New Roman" pitchFamily="18" charset="0"/>
                <a:cs typeface="Times New Roman" pitchFamily="18" charset="0"/>
              </a:rPr>
              <a:t>)</a:t>
            </a:r>
            <a:r>
              <a:rPr lang="en-US" sz="1200" baseline="-25000" dirty="0" smtClean="0">
                <a:latin typeface="Times New Roman" pitchFamily="18" charset="0"/>
                <a:cs typeface="Times New Roman" pitchFamily="18" charset="0"/>
              </a:rPr>
              <a:t>3</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p>
          <a:p>
            <a:pPr marL="228600" indent="-228600"/>
            <a:r>
              <a:rPr lang="en-US" sz="1200" dirty="0" smtClean="0">
                <a:latin typeface="Times New Roman" pitchFamily="18" charset="0"/>
                <a:cs typeface="Times New Roman" pitchFamily="18" charset="0"/>
              </a:rPr>
              <a:t>would be produced?  How many grams of it?</a:t>
            </a:r>
            <a:r>
              <a:rPr lang="en-US" sz="1200" dirty="0" smtClean="0"/>
              <a:t/>
            </a:r>
            <a:br>
              <a:rPr lang="en-US" sz="1200" dirty="0" smtClean="0"/>
            </a:br>
            <a:endParaRPr lang="en-US" sz="1200" dirty="0">
              <a:latin typeface="Times New Roman" pitchFamily="18" charset="0"/>
              <a:cs typeface="Times New Roman" pitchFamily="18" charset="0"/>
            </a:endParaRPr>
          </a:p>
        </p:txBody>
      </p:sp>
      <p:grpSp>
        <p:nvGrpSpPr>
          <p:cNvPr id="5" name="Group 4"/>
          <p:cNvGrpSpPr/>
          <p:nvPr/>
        </p:nvGrpSpPr>
        <p:grpSpPr>
          <a:xfrm>
            <a:off x="4953000" y="7844"/>
            <a:ext cx="1905000" cy="1322812"/>
            <a:chOff x="4284020" y="3477788"/>
            <a:chExt cx="1905000" cy="1322812"/>
          </a:xfrm>
        </p:grpSpPr>
        <p:sp>
          <p:nvSpPr>
            <p:cNvPr id="6" name="Rectangle 5"/>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8" name="Straight Connector 7"/>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10" name="Rectangle 9"/>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4953000" y="1609188"/>
            <a:ext cx="1905000" cy="1322812"/>
            <a:chOff x="4284020" y="3477788"/>
            <a:chExt cx="1905000" cy="1322812"/>
          </a:xfrm>
        </p:grpSpPr>
        <p:sp>
          <p:nvSpPr>
            <p:cNvPr id="14" name="Rectangle 13"/>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16" name="Straight Connector 15"/>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18" name="Rectangle 17"/>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4953000" y="3360644"/>
            <a:ext cx="1905000" cy="1322812"/>
            <a:chOff x="4284020" y="3477788"/>
            <a:chExt cx="1905000" cy="1322812"/>
          </a:xfrm>
        </p:grpSpPr>
        <p:sp>
          <p:nvSpPr>
            <p:cNvPr id="22" name="Rectangle 21"/>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24" name="Straight Connector 23"/>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26" name="Rectangle 25"/>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4953000" y="4849388"/>
            <a:ext cx="1905000" cy="1322812"/>
            <a:chOff x="4284020" y="3477788"/>
            <a:chExt cx="1905000" cy="1322812"/>
          </a:xfrm>
        </p:grpSpPr>
        <p:sp>
          <p:nvSpPr>
            <p:cNvPr id="30" name="Rectangle 29"/>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32" name="Straight Connector 31"/>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34" name="Rectangle 33"/>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4953000" y="6324600"/>
            <a:ext cx="1905000" cy="1322812"/>
            <a:chOff x="4284020" y="3477788"/>
            <a:chExt cx="1905000" cy="1322812"/>
          </a:xfrm>
        </p:grpSpPr>
        <p:sp>
          <p:nvSpPr>
            <p:cNvPr id="38" name="Rectangle 37"/>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40" name="Straight Connector 39"/>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42" name="Rectangle 41"/>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4953000" y="7744988"/>
            <a:ext cx="1905000" cy="1322812"/>
            <a:chOff x="4284020" y="3477788"/>
            <a:chExt cx="1905000" cy="1322812"/>
          </a:xfrm>
        </p:grpSpPr>
        <p:sp>
          <p:nvSpPr>
            <p:cNvPr id="46" name="Rectangle 45"/>
            <p:cNvSpPr/>
            <p:nvPr/>
          </p:nvSpPr>
          <p:spPr>
            <a:xfrm>
              <a:off x="4343400" y="3505200"/>
              <a:ext cx="17526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665020" y="3477788"/>
              <a:ext cx="1524000" cy="656846"/>
            </a:xfrm>
            <a:prstGeom prst="rect">
              <a:avLst/>
            </a:prstGeom>
            <a:noFill/>
          </p:spPr>
          <p:txBody>
            <a:bodyPr wrap="square" rtlCol="0">
              <a:spAutoFit/>
            </a:bodyPr>
            <a:lstStyle/>
            <a:p>
              <a:pPr>
                <a:lnSpc>
                  <a:spcPts val="1500"/>
                </a:lnSpc>
              </a:pPr>
              <a:r>
                <a:rPr lang="en-US" sz="1050" dirty="0" smtClean="0"/>
                <a:t>Understand completely</a:t>
              </a:r>
            </a:p>
            <a:p>
              <a:pPr>
                <a:lnSpc>
                  <a:spcPts val="1500"/>
                </a:lnSpc>
              </a:pPr>
              <a:r>
                <a:rPr lang="en-US" sz="1050" dirty="0" smtClean="0"/>
                <a:t>A little fuzzy</a:t>
              </a:r>
            </a:p>
            <a:p>
              <a:pPr>
                <a:lnSpc>
                  <a:spcPts val="1500"/>
                </a:lnSpc>
              </a:pPr>
              <a:r>
                <a:rPr lang="en-US" sz="1050" dirty="0" smtClean="0"/>
                <a:t>Totally lost</a:t>
              </a:r>
            </a:p>
          </p:txBody>
        </p:sp>
        <p:cxnSp>
          <p:nvCxnSpPr>
            <p:cNvPr id="48" name="Straight Connector 47"/>
            <p:cNvCxnSpPr/>
            <p:nvPr/>
          </p:nvCxnSpPr>
          <p:spPr>
            <a:xfrm>
              <a:off x="4343400" y="4119744"/>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4284020" y="4079172"/>
              <a:ext cx="1148071" cy="253916"/>
            </a:xfrm>
            <a:prstGeom prst="rect">
              <a:avLst/>
            </a:prstGeom>
          </p:spPr>
          <p:txBody>
            <a:bodyPr wrap="none">
              <a:spAutoFit/>
            </a:bodyPr>
            <a:lstStyle/>
            <a:p>
              <a:pPr lvl="0"/>
              <a:r>
                <a:rPr lang="en-US" sz="1050" dirty="0">
                  <a:solidFill>
                    <a:prstClr val="black"/>
                  </a:solidFill>
                </a:rPr>
                <a:t>For further study:</a:t>
              </a:r>
            </a:p>
          </p:txBody>
        </p:sp>
        <p:sp>
          <p:nvSpPr>
            <p:cNvPr id="50" name="Rectangle 49"/>
            <p:cNvSpPr/>
            <p:nvPr/>
          </p:nvSpPr>
          <p:spPr>
            <a:xfrm>
              <a:off x="4495800" y="3581400"/>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495800" y="3763258"/>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499458" y="3950434"/>
              <a:ext cx="117764" cy="105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1209</Words>
  <Application>Microsoft Office PowerPoint</Application>
  <PresentationFormat>On-screen Show (4:3)</PresentationFormat>
  <Paragraphs>297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TST BOCES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dsyracuse</dc:creator>
  <cp:lastModifiedBy>dsyracuse</cp:lastModifiedBy>
  <cp:revision>42</cp:revision>
  <dcterms:created xsi:type="dcterms:W3CDTF">2012-05-09T11:50:06Z</dcterms:created>
  <dcterms:modified xsi:type="dcterms:W3CDTF">2012-05-10T15:09:37Z</dcterms:modified>
</cp:coreProperties>
</file>