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0" d="100"/>
          <a:sy n="110" d="100"/>
        </p:scale>
        <p:origin x="-540"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FE6173-1C57-4E1D-AF4B-CD4B45B9A98F}"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9C413-7BAC-4472-9CF4-AFA174B585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E6173-1C57-4E1D-AF4B-CD4B45B9A98F}"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9C413-7BAC-4472-9CF4-AFA174B585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E6173-1C57-4E1D-AF4B-CD4B45B9A98F}"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9C413-7BAC-4472-9CF4-AFA174B585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E6173-1C57-4E1D-AF4B-CD4B45B9A98F}"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9C413-7BAC-4472-9CF4-AFA174B585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FE6173-1C57-4E1D-AF4B-CD4B45B9A98F}"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9C413-7BAC-4472-9CF4-AFA174B585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FE6173-1C57-4E1D-AF4B-CD4B45B9A98F}" type="datetimeFigureOut">
              <a:rPr lang="en-US" smtClean="0"/>
              <a:pPr/>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9C413-7BAC-4472-9CF4-AFA174B585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FE6173-1C57-4E1D-AF4B-CD4B45B9A98F}" type="datetimeFigureOut">
              <a:rPr lang="en-US" smtClean="0"/>
              <a:pPr/>
              <a:t>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69C413-7BAC-4472-9CF4-AFA174B585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FE6173-1C57-4E1D-AF4B-CD4B45B9A98F}" type="datetimeFigureOut">
              <a:rPr lang="en-US" smtClean="0"/>
              <a:pPr/>
              <a:t>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69C413-7BAC-4472-9CF4-AFA174B585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E6173-1C57-4E1D-AF4B-CD4B45B9A98F}" type="datetimeFigureOut">
              <a:rPr lang="en-US" smtClean="0"/>
              <a:pPr/>
              <a:t>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69C413-7BAC-4472-9CF4-AFA174B585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FE6173-1C57-4E1D-AF4B-CD4B45B9A98F}" type="datetimeFigureOut">
              <a:rPr lang="en-US" smtClean="0"/>
              <a:pPr/>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9C413-7BAC-4472-9CF4-AFA174B585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FE6173-1C57-4E1D-AF4B-CD4B45B9A98F}" type="datetimeFigureOut">
              <a:rPr lang="en-US" smtClean="0"/>
              <a:pPr/>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9C413-7BAC-4472-9CF4-AFA174B585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2FE6173-1C57-4E1D-AF4B-CD4B45B9A98F}" type="datetimeFigureOut">
              <a:rPr lang="en-US" smtClean="0"/>
              <a:pPr/>
              <a:t>1/22/2013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769C413-7BAC-4472-9CF4-AFA174B585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0" y="0"/>
            <a:ext cx="6858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Name _________________________________________   Date ________________   Period ____________</a:t>
            </a:r>
            <a:endParaRPr lang="en-US" sz="1200" dirty="0">
              <a:latin typeface="Times New Roman" pitchFamily="18" charset="0"/>
              <a:cs typeface="Times New Roman" pitchFamily="18" charset="0"/>
            </a:endParaRPr>
          </a:p>
        </p:txBody>
      </p:sp>
      <p:sp>
        <p:nvSpPr>
          <p:cNvPr id="11" name="TextBox 10"/>
          <p:cNvSpPr txBox="1"/>
          <p:nvPr/>
        </p:nvSpPr>
        <p:spPr>
          <a:xfrm>
            <a:off x="1389765" y="280720"/>
            <a:ext cx="4054571" cy="584775"/>
          </a:xfrm>
          <a:prstGeom prst="rect">
            <a:avLst/>
          </a:prstGeom>
          <a:noFill/>
        </p:spPr>
        <p:txBody>
          <a:bodyPr wrap="none" rtlCol="0">
            <a:spAutoFit/>
          </a:bodyPr>
          <a:lstStyle/>
          <a:p>
            <a:r>
              <a:rPr lang="en-US" sz="3200" dirty="0" smtClean="0">
                <a:latin typeface="Times New Roman" pitchFamily="18" charset="0"/>
                <a:cs typeface="Times New Roman" pitchFamily="18" charset="0"/>
              </a:rPr>
              <a:t>M</a:t>
            </a:r>
            <a:r>
              <a:rPr lang="en-US" sz="2800" dirty="0" smtClean="0">
                <a:latin typeface="Times New Roman" pitchFamily="18" charset="0"/>
                <a:cs typeface="Times New Roman" pitchFamily="18" charset="0"/>
              </a:rPr>
              <a:t>OLE </a:t>
            </a:r>
            <a:r>
              <a:rPr lang="en-US" sz="3200" dirty="0" smtClean="0">
                <a:latin typeface="Times New Roman" pitchFamily="18" charset="0"/>
                <a:cs typeface="Times New Roman" pitchFamily="18" charset="0"/>
              </a:rPr>
              <a:t>C</a:t>
            </a:r>
            <a:r>
              <a:rPr lang="en-US" sz="2800" dirty="0" smtClean="0">
                <a:latin typeface="Times New Roman" pitchFamily="18" charset="0"/>
                <a:cs typeface="Times New Roman" pitchFamily="18" charset="0"/>
              </a:rPr>
              <a:t>ALCULATIONS</a:t>
            </a:r>
            <a:endParaRPr lang="en-US" sz="2800" dirty="0">
              <a:latin typeface="Times New Roman" pitchFamily="18" charset="0"/>
              <a:cs typeface="Times New Roman" pitchFamily="18" charset="0"/>
            </a:endParaRPr>
          </a:p>
        </p:txBody>
      </p:sp>
      <p:sp>
        <p:nvSpPr>
          <p:cNvPr id="12" name="TextBox 11"/>
          <p:cNvSpPr txBox="1"/>
          <p:nvPr/>
        </p:nvSpPr>
        <p:spPr>
          <a:xfrm>
            <a:off x="0" y="838200"/>
            <a:ext cx="6858000" cy="7940635"/>
          </a:xfrm>
          <a:prstGeom prst="rect">
            <a:avLst/>
          </a:prstGeom>
          <a:noFill/>
        </p:spPr>
        <p:txBody>
          <a:bodyPr wrap="square" rtlCol="0">
            <a:spAutoFit/>
          </a:bodyPr>
          <a:lstStyle/>
          <a:p>
            <a:r>
              <a:rPr lang="en-US" sz="1200" dirty="0">
                <a:latin typeface="Times New Roman" pitchFamily="18" charset="0"/>
                <a:cs typeface="Times New Roman" pitchFamily="18" charset="0"/>
              </a:rPr>
              <a:t> </a:t>
            </a:r>
            <a:r>
              <a:rPr lang="en-US" sz="1200" dirty="0" smtClean="0">
                <a:latin typeface="Times New Roman" pitchFamily="18" charset="0"/>
                <a:cs typeface="Times New Roman" pitchFamily="18" charset="0"/>
              </a:rPr>
              <a:t>         Directions:  Answer the questions below in the space provided.  Make sure that you don’t leave any numbers naked or answers blank!  Blank questions will be marked off at twice the rate of a wrong answer.  Good luck, have fun and learn much!</a:t>
            </a:r>
          </a:p>
          <a:p>
            <a:endParaRPr lang="en-US" sz="1200" dirty="0">
              <a:latin typeface="Times New Roman" pitchFamily="18" charset="0"/>
              <a:cs typeface="Times New Roman" pitchFamily="18" charset="0"/>
            </a:endParaRPr>
          </a:p>
          <a:p>
            <a:r>
              <a:rPr lang="en-US" sz="1200" dirty="0" smtClean="0">
                <a:latin typeface="Times New Roman" pitchFamily="18" charset="0"/>
                <a:cs typeface="Times New Roman" pitchFamily="18" charset="0"/>
              </a:rPr>
              <a:t>0.  If you’re going to shoot a mime, do you have to use a silencer?</a:t>
            </a: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1.  How many moles are there in 65 g of K</a:t>
            </a:r>
            <a:r>
              <a:rPr lang="en-US" sz="1200" baseline="-25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SO</a:t>
            </a:r>
            <a:r>
              <a:rPr lang="en-US" sz="1200" baseline="-25000" dirty="0" smtClean="0">
                <a:latin typeface="Times New Roman" pitchFamily="18" charset="0"/>
                <a:cs typeface="Times New Roman" pitchFamily="18" charset="0"/>
              </a:rPr>
              <a:t>4</a:t>
            </a:r>
            <a:r>
              <a:rPr lang="en-US" sz="1200" dirty="0" smtClean="0">
                <a:latin typeface="Times New Roman" pitchFamily="18" charset="0"/>
                <a:cs typeface="Times New Roman" pitchFamily="18" charset="0"/>
              </a:rPr>
              <a:t>?</a:t>
            </a: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pPr marL="228600" indent="-228600">
              <a:buAutoNum type="arabicPeriod" startAt="2"/>
            </a:pPr>
            <a:r>
              <a:rPr lang="en-US" sz="1200" dirty="0" smtClean="0">
                <a:latin typeface="Times New Roman" pitchFamily="18" charset="0"/>
                <a:cs typeface="Times New Roman" pitchFamily="18" charset="0"/>
              </a:rPr>
              <a:t>How many moles are there in 700 g of H</a:t>
            </a:r>
            <a:r>
              <a:rPr lang="en-US" sz="1200" baseline="-25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SO</a:t>
            </a:r>
            <a:r>
              <a:rPr lang="en-US" sz="1200" baseline="-25000" dirty="0" smtClean="0">
                <a:latin typeface="Times New Roman" pitchFamily="18" charset="0"/>
                <a:cs typeface="Times New Roman" pitchFamily="18" charset="0"/>
              </a:rPr>
              <a:t>4</a:t>
            </a:r>
            <a:r>
              <a:rPr lang="en-US" sz="1200" dirty="0" smtClean="0">
                <a:latin typeface="Times New Roman" pitchFamily="18" charset="0"/>
                <a:cs typeface="Times New Roman" pitchFamily="18" charset="0"/>
              </a:rPr>
              <a:t>?</a:t>
            </a:r>
          </a:p>
          <a:p>
            <a:pPr marL="228600" indent="-228600">
              <a:buAutoNum type="arabicPeriod" startAt="2"/>
            </a:pPr>
            <a:endParaRPr lang="en-US" sz="1200" dirty="0" smtClean="0">
              <a:latin typeface="Times New Roman" pitchFamily="18" charset="0"/>
              <a:cs typeface="Times New Roman" pitchFamily="18" charset="0"/>
            </a:endParaRPr>
          </a:p>
          <a:p>
            <a:pPr marL="228600" indent="-228600"/>
            <a:endParaRPr lang="en-US" sz="1200" dirty="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r>
              <a:rPr lang="en-US" sz="1200" dirty="0" smtClean="0">
                <a:latin typeface="Times New Roman" pitchFamily="18" charset="0"/>
                <a:cs typeface="Times New Roman" pitchFamily="18" charset="0"/>
              </a:rPr>
              <a:t>3.  How many grams of KOH are there in 50 moles?</a:t>
            </a:r>
          </a:p>
          <a:p>
            <a:pPr marL="228600" indent="-228600"/>
            <a:endParaRPr lang="en-US" sz="1200" dirty="0" smtClean="0">
              <a:latin typeface="Times New Roman" pitchFamily="18" charset="0"/>
              <a:cs typeface="Times New Roman" pitchFamily="18" charset="0"/>
            </a:endParaRPr>
          </a:p>
          <a:p>
            <a:pPr marL="228600" indent="-228600"/>
            <a:endParaRPr lang="en-US" sz="1200" dirty="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a:latin typeface="Times New Roman" pitchFamily="18" charset="0"/>
              <a:cs typeface="Times New Roman" pitchFamily="18" charset="0"/>
            </a:endParaRPr>
          </a:p>
          <a:p>
            <a:pPr>
              <a:buAutoNum type="arabicPeriod" startAt="4"/>
            </a:pPr>
            <a:r>
              <a:rPr lang="en-US" sz="1200" dirty="0" smtClean="0">
                <a:latin typeface="Times New Roman" pitchFamily="18" charset="0"/>
                <a:cs typeface="Times New Roman" pitchFamily="18" charset="0"/>
              </a:rPr>
              <a:t>  If you were in a room that was 20 m by 10 m by 5 m, how many moles of air are in the room?  Assume that the air is at STP.  Hint:  The density of air is 1,200 g/m</a:t>
            </a:r>
            <a:r>
              <a:rPr lang="en-US" sz="1200" baseline="30000" dirty="0" smtClean="0">
                <a:latin typeface="Times New Roman" pitchFamily="18" charset="0"/>
                <a:cs typeface="Times New Roman" pitchFamily="18" charset="0"/>
              </a:rPr>
              <a:t>3</a:t>
            </a:r>
            <a:r>
              <a:rPr lang="en-US" sz="1200" dirty="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a:p>
            <a:pPr>
              <a:buAutoNum type="arabicPeriod" startAt="4"/>
            </a:pPr>
            <a:endParaRPr lang="en-US" sz="1200" dirty="0">
              <a:latin typeface="Times New Roman" pitchFamily="18" charset="0"/>
              <a:cs typeface="Times New Roman" pitchFamily="18" charset="0"/>
            </a:endParaRPr>
          </a:p>
          <a:p>
            <a:pPr>
              <a:buAutoNum type="arabicPeriod" startAt="4"/>
            </a:pPr>
            <a:endParaRPr lang="en-US" sz="1200" dirty="0" smtClean="0">
              <a:latin typeface="Times New Roman" pitchFamily="18" charset="0"/>
              <a:cs typeface="Times New Roman" pitchFamily="18" charset="0"/>
            </a:endParaRPr>
          </a:p>
          <a:p>
            <a:pPr>
              <a:buAutoNum type="arabicPeriod" startAt="4"/>
            </a:pPr>
            <a:endParaRPr lang="en-US" sz="1200" dirty="0">
              <a:latin typeface="Times New Roman" pitchFamily="18" charset="0"/>
              <a:cs typeface="Times New Roman" pitchFamily="18" charset="0"/>
            </a:endParaRPr>
          </a:p>
          <a:p>
            <a:pPr>
              <a:buAutoNum type="arabicPeriod" startAt="4"/>
            </a:pPr>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5.  How many moles of gasoline are there in your gas tank?  Assume the formula of gasoline is C</a:t>
            </a:r>
            <a:r>
              <a:rPr lang="en-US" sz="1200" baseline="-25000" dirty="0" smtClean="0">
                <a:latin typeface="Times New Roman" pitchFamily="18" charset="0"/>
                <a:cs typeface="Times New Roman" pitchFamily="18" charset="0"/>
              </a:rPr>
              <a:t>6</a:t>
            </a:r>
            <a:r>
              <a:rPr lang="en-US" sz="1200" dirty="0" smtClean="0">
                <a:latin typeface="Times New Roman" pitchFamily="18" charset="0"/>
                <a:cs typeface="Times New Roman" pitchFamily="18" charset="0"/>
              </a:rPr>
              <a:t>H</a:t>
            </a:r>
            <a:r>
              <a:rPr lang="en-US" sz="1200" baseline="-25000" dirty="0" smtClean="0">
                <a:latin typeface="Times New Roman" pitchFamily="18" charset="0"/>
                <a:cs typeface="Times New Roman" pitchFamily="18" charset="0"/>
              </a:rPr>
              <a:t>14</a:t>
            </a:r>
            <a:r>
              <a:rPr lang="en-US" sz="1200" dirty="0" smtClean="0">
                <a:latin typeface="Times New Roman" pitchFamily="18" charset="0"/>
                <a:cs typeface="Times New Roman" pitchFamily="18" charset="0"/>
              </a:rPr>
              <a:t> and that an average tank holds about 58 L of gasoline.   Hint:  The density of gasoline is approximately 0.85 grams/</a:t>
            </a:r>
            <a:r>
              <a:rPr lang="en-US" sz="1200" dirty="0" err="1" smtClean="0">
                <a:latin typeface="Times New Roman" pitchFamily="18" charset="0"/>
                <a:cs typeface="Times New Roman" pitchFamily="18" charset="0"/>
              </a:rPr>
              <a:t>mL.</a:t>
            </a:r>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r>
              <a:rPr lang="en-US" sz="1200" dirty="0" smtClean="0">
                <a:latin typeface="Times New Roman" pitchFamily="18" charset="0"/>
                <a:cs typeface="Times New Roman" pitchFamily="18" charset="0"/>
              </a:rPr>
              <a:t>6.  How many grams are there in 56 moles of </a:t>
            </a:r>
            <a:r>
              <a:rPr lang="en-US" sz="1200" dirty="0" smtClean="0">
                <a:latin typeface="Times New Roman" pitchFamily="18" charset="0"/>
                <a:ea typeface="Times New Roman"/>
                <a:cs typeface="Times New Roman" pitchFamily="18" charset="0"/>
              </a:rPr>
              <a:t>Cu(CN)</a:t>
            </a:r>
            <a:r>
              <a:rPr lang="en-US" sz="1200" baseline="-25000" dirty="0" smtClean="0">
                <a:latin typeface="Times New Roman" pitchFamily="18" charset="0"/>
                <a:ea typeface="Times New Roman"/>
                <a:cs typeface="Times New Roman" pitchFamily="18" charset="0"/>
              </a:rPr>
              <a:t>2</a:t>
            </a:r>
            <a:r>
              <a:rPr lang="en-US" sz="1200" dirty="0" smtClean="0">
                <a:latin typeface="Times New Roman" pitchFamily="18" charset="0"/>
                <a:ea typeface="Times New Roman"/>
                <a:cs typeface="Times New Roman" pitchFamily="18" charset="0"/>
              </a:rPr>
              <a:t>?</a:t>
            </a:r>
            <a:endParaRPr lang="en-US" sz="1200" dirty="0" smtClean="0">
              <a:latin typeface="Times New Roman" pitchFamily="18" charset="0"/>
              <a:cs typeface="Times New Roman" pitchFamily="18" charset="0"/>
            </a:endParaRPr>
          </a:p>
        </p:txBody>
      </p:sp>
      <p:pic>
        <p:nvPicPr>
          <p:cNvPr id="2050" name="Picture 2" descr="QRCode"/>
          <p:cNvPicPr>
            <a:picLocks noChangeAspect="1" noChangeArrowheads="1"/>
          </p:cNvPicPr>
          <p:nvPr/>
        </p:nvPicPr>
        <p:blipFill>
          <a:blip r:embed="rId2" cstate="print"/>
          <a:srcRect/>
          <a:stretch>
            <a:fillRect/>
          </a:stretch>
        </p:blipFill>
        <p:spPr bwMode="auto">
          <a:xfrm>
            <a:off x="5969478" y="270296"/>
            <a:ext cx="609600" cy="609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8217634"/>
          </a:xfrm>
          <a:prstGeom prst="rect">
            <a:avLst/>
          </a:prstGeom>
          <a:noFill/>
        </p:spPr>
        <p:txBody>
          <a:bodyPr wrap="square" rtlCol="0">
            <a:spAutoFit/>
          </a:bodyPr>
          <a:lstStyle/>
          <a:p>
            <a:r>
              <a:rPr lang="en-US" sz="1200" dirty="0" smtClean="0">
                <a:latin typeface="Times New Roman" pitchFamily="18" charset="0"/>
                <a:cs typeface="Times New Roman" pitchFamily="18" charset="0"/>
              </a:rPr>
              <a:t>6.  How many moles of iron do you have if you have 5,600 g of iron?</a:t>
            </a: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7.  The </a:t>
            </a:r>
            <a:r>
              <a:rPr lang="en-US" sz="1200" dirty="0" err="1" smtClean="0">
                <a:latin typeface="Times New Roman" pitchFamily="18" charset="0"/>
                <a:cs typeface="Times New Roman" pitchFamily="18" charset="0"/>
              </a:rPr>
              <a:t>sydharb</a:t>
            </a:r>
            <a:r>
              <a:rPr lang="en-US" sz="1200" dirty="0" smtClean="0">
                <a:latin typeface="Times New Roman" pitchFamily="18" charset="0"/>
                <a:cs typeface="Times New Roman" pitchFamily="18" charset="0"/>
              </a:rPr>
              <a:t> is a unit of measurement that is equal to the amount of water in Sydney Harbor, in Australia.  It is equal to 500 GL.  One GL (</a:t>
            </a:r>
            <a:r>
              <a:rPr lang="en-US" sz="1200" dirty="0" err="1" smtClean="0">
                <a:latin typeface="Times New Roman" pitchFamily="18" charset="0"/>
                <a:cs typeface="Times New Roman" pitchFamily="18" charset="0"/>
              </a:rPr>
              <a:t>gigaliter</a:t>
            </a:r>
            <a:r>
              <a:rPr lang="en-US" sz="1200" dirty="0" smtClean="0">
                <a:latin typeface="Times New Roman" pitchFamily="18" charset="0"/>
                <a:cs typeface="Times New Roman" pitchFamily="18" charset="0"/>
              </a:rPr>
              <a:t>) is 1,000,000,000 L.  How many moles of water are there in one </a:t>
            </a:r>
            <a:r>
              <a:rPr lang="en-US" sz="1200" dirty="0" err="1" smtClean="0">
                <a:latin typeface="Times New Roman" pitchFamily="18" charset="0"/>
                <a:cs typeface="Times New Roman" pitchFamily="18" charset="0"/>
              </a:rPr>
              <a:t>sydharb</a:t>
            </a:r>
            <a:r>
              <a:rPr lang="en-US" sz="1200" dirty="0" smtClean="0">
                <a:latin typeface="Times New Roman" pitchFamily="18" charset="0"/>
                <a:cs typeface="Times New Roman" pitchFamily="18" charset="0"/>
              </a:rPr>
              <a:t>?  </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8.  How many moles of lithium would you need to get 60 g?</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9.  How much space, in liters, would 67 moles of fluorine take up?</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11.  How many grams are there in 12.04 x 10</a:t>
            </a:r>
            <a:r>
              <a:rPr lang="en-US" sz="1200" baseline="30000" dirty="0" smtClean="0">
                <a:latin typeface="Times New Roman" pitchFamily="18" charset="0"/>
                <a:cs typeface="Times New Roman" pitchFamily="18" charset="0"/>
              </a:rPr>
              <a:t>23 </a:t>
            </a:r>
            <a:r>
              <a:rPr lang="en-US" sz="1200" dirty="0" smtClean="0">
                <a:latin typeface="Times New Roman" pitchFamily="18" charset="0"/>
                <a:cs typeface="Times New Roman" pitchFamily="18" charset="0"/>
              </a:rPr>
              <a:t>atoms of copper?</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12.  How many grams are there in 90.3 x 10</a:t>
            </a:r>
            <a:r>
              <a:rPr lang="en-US" sz="1200" baseline="30000" dirty="0" smtClean="0">
                <a:latin typeface="Times New Roman" pitchFamily="18" charset="0"/>
                <a:cs typeface="Times New Roman" pitchFamily="18" charset="0"/>
              </a:rPr>
              <a:t>23 </a:t>
            </a:r>
            <a:r>
              <a:rPr lang="en-US" sz="1200" dirty="0" smtClean="0">
                <a:latin typeface="Times New Roman" pitchFamily="18" charset="0"/>
                <a:cs typeface="Times New Roman" pitchFamily="18" charset="0"/>
              </a:rPr>
              <a:t>atoms of vanadium?  </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pPr marL="228600" indent="-228600">
              <a:buAutoNum type="arabicPeriod" startAt="13"/>
            </a:pPr>
            <a:r>
              <a:rPr lang="en-US" sz="1200" dirty="0" smtClean="0">
                <a:latin typeface="Times New Roman" pitchFamily="18" charset="0"/>
                <a:cs typeface="Times New Roman" pitchFamily="18" charset="0"/>
              </a:rPr>
              <a:t>How many grams are there in 6.02 x 10</a:t>
            </a:r>
            <a:r>
              <a:rPr lang="en-US" sz="1200" baseline="30000" dirty="0" smtClean="0">
                <a:latin typeface="Times New Roman" pitchFamily="18" charset="0"/>
                <a:cs typeface="Times New Roman" pitchFamily="18" charset="0"/>
              </a:rPr>
              <a:t>23</a:t>
            </a:r>
            <a:r>
              <a:rPr lang="en-US" sz="1200" dirty="0" smtClean="0">
                <a:latin typeface="Times New Roman" pitchFamily="18" charset="0"/>
                <a:cs typeface="Times New Roman" pitchFamily="18" charset="0"/>
              </a:rPr>
              <a:t> atoms of uranium?  </a:t>
            </a: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endParaRPr lang="en-US" sz="1200" dirty="0" smtClean="0">
              <a:latin typeface="Times New Roman" pitchFamily="18" charset="0"/>
              <a:cs typeface="Times New Roman" pitchFamily="18" charset="0"/>
            </a:endParaRPr>
          </a:p>
          <a:p>
            <a:pPr marL="228600" indent="-228600"/>
            <a:r>
              <a:rPr lang="en-US" sz="1200" dirty="0" smtClean="0">
                <a:latin typeface="Times New Roman" pitchFamily="18" charset="0"/>
                <a:cs typeface="Times New Roman" pitchFamily="18" charset="0"/>
              </a:rPr>
              <a:t>14.  An Olympic-sized swimming pool holds 2,500,000 L of water.  How many moles of water does the pool hold?  How many molecules of water?  Hint:  The density of water is 1 g/</a:t>
            </a:r>
            <a:r>
              <a:rPr lang="en-US" sz="1200" dirty="0" err="1" smtClean="0">
                <a:latin typeface="Times New Roman" pitchFamily="18" charset="0"/>
                <a:cs typeface="Times New Roman" pitchFamily="18" charset="0"/>
              </a:rPr>
              <a:t>mL</a:t>
            </a:r>
            <a:r>
              <a:rPr lang="en-US" sz="1200" dirty="0" smtClean="0">
                <a:latin typeface="Times New Roman" pitchFamily="18" charset="0"/>
                <a:cs typeface="Times New Roman" pitchFamily="18" charset="0"/>
              </a:rPr>
              <a:t> (or 1000 g/L).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401</Words>
  <Application>Microsoft Office PowerPoint</Application>
  <PresentationFormat>On-screen Show (4:3)</PresentationFormat>
  <Paragraphs>80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TST BOCES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dsyracuse</dc:creator>
  <cp:lastModifiedBy>dsyracuse</cp:lastModifiedBy>
  <cp:revision>11</cp:revision>
  <dcterms:created xsi:type="dcterms:W3CDTF">2012-02-28T19:29:02Z</dcterms:created>
  <dcterms:modified xsi:type="dcterms:W3CDTF">2013-01-22T13:06:34Z</dcterms:modified>
</cp:coreProperties>
</file>