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916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79E5-5123-4DF8-9F2A-74D7982F5015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C0A2-64EB-4443-A655-C922E0114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Name ___________________________________________   Date ________________   Period __________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Bold ITC" pitchFamily="34" charset="0"/>
              </a:rPr>
              <a:t>Part I:  No yelling at the table</a:t>
            </a:r>
            <a:endParaRPr lang="en-US" sz="3200" dirty="0">
              <a:latin typeface="Eras Bold ITC" pitchFamily="34" charset="0"/>
            </a:endParaRPr>
          </a:p>
        </p:txBody>
      </p:sp>
      <p:pic>
        <p:nvPicPr>
          <p:cNvPr id="7" name="Picture 2" descr="http://www.chemicalelements.com/graphics/table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57319" y="1501803"/>
            <a:ext cx="5667281" cy="3070197"/>
          </a:xfrm>
          <a:prstGeom prst="rect">
            <a:avLst/>
          </a:prstGeom>
          <a:noFill/>
        </p:spPr>
      </p:pic>
      <p:pic>
        <p:nvPicPr>
          <p:cNvPr id="16" name="Picture 15" descr="Picture1.jp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2542032" y="5791200"/>
            <a:ext cx="2106168" cy="26532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green-planet-solar-energy.com/images/PT-blank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2667000" cy="1552194"/>
          </a:xfrm>
          <a:prstGeom prst="rect">
            <a:avLst/>
          </a:prstGeom>
          <a:noFill/>
        </p:spPr>
      </p:pic>
      <p:pic>
        <p:nvPicPr>
          <p:cNvPr id="6" name="Picture 5" descr="http://www.green-planet-solar-energy.com/images/PT-blank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447800"/>
            <a:ext cx="2667000" cy="1552194"/>
          </a:xfrm>
          <a:prstGeom prst="rect">
            <a:avLst/>
          </a:prstGeom>
          <a:noFill/>
        </p:spPr>
      </p:pic>
      <p:pic>
        <p:nvPicPr>
          <p:cNvPr id="9" name="Picture 8" descr="http://www.green-planet-solar-energy.com/images/PT-blank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67806"/>
            <a:ext cx="2667000" cy="1552194"/>
          </a:xfrm>
          <a:prstGeom prst="rect">
            <a:avLst/>
          </a:prstGeom>
          <a:noFill/>
        </p:spPr>
      </p:pic>
      <p:pic>
        <p:nvPicPr>
          <p:cNvPr id="10" name="Picture 9" descr="http://www.green-planet-solar-energy.com/images/PT-blank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067806"/>
            <a:ext cx="2667000" cy="155219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" y="381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ras Bold ITC" pitchFamily="34" charset="0"/>
              </a:rPr>
              <a:t>Ionization Energy</a:t>
            </a:r>
            <a:endParaRPr lang="en-US" sz="2400" dirty="0">
              <a:latin typeface="Eras Bold IT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381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ras Bold ITC" pitchFamily="34" charset="0"/>
              </a:rPr>
              <a:t>Atomic Radius</a:t>
            </a:r>
            <a:endParaRPr lang="en-US" sz="2400" dirty="0">
              <a:latin typeface="Eras Bold IT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876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ras Bold ITC" pitchFamily="34" charset="0"/>
              </a:rPr>
              <a:t>Electronegativity</a:t>
            </a:r>
            <a:endParaRPr lang="en-US" sz="2400" dirty="0">
              <a:latin typeface="Eras Bold IT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4876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ras Bold ITC" pitchFamily="34" charset="0"/>
              </a:rPr>
              <a:t>Metallic Character</a:t>
            </a:r>
            <a:endParaRPr lang="en-US" sz="2400" dirty="0">
              <a:latin typeface="Eras Bold IT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Bold ITC" pitchFamily="34" charset="0"/>
              </a:rPr>
              <a:t>Energy Levels </a:t>
            </a:r>
            <a:endParaRPr lang="en-US" sz="3200" dirty="0">
              <a:latin typeface="Eras Bold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3002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Eras Bold ITC" pitchFamily="34" charset="0"/>
              </a:rPr>
              <a:t>Orbitals</a:t>
            </a:r>
            <a:endParaRPr lang="en-US" sz="3200" dirty="0">
              <a:latin typeface="Eras Bold ITC" pitchFamily="34" charset="0"/>
            </a:endParaRPr>
          </a:p>
        </p:txBody>
      </p:sp>
      <p:pic>
        <p:nvPicPr>
          <p:cNvPr id="1026" name="Picture 2" descr="http://chemwiki.ucdavis.edu/@api/deki/files/4826/=Single_electron_orbitals.jp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10000"/>
          </a:blip>
          <a:srcRect/>
          <a:stretch>
            <a:fillRect/>
          </a:stretch>
        </p:blipFill>
        <p:spPr bwMode="auto">
          <a:xfrm>
            <a:off x="228600" y="4504269"/>
            <a:ext cx="6477000" cy="380153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827544"/>
            <a:ext cx="114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ras Bold ITC" pitchFamily="34" charset="0"/>
              </a:rPr>
              <a:t>1</a:t>
            </a:r>
          </a:p>
          <a:p>
            <a:pPr algn="ctr"/>
            <a:r>
              <a:rPr lang="en-US" sz="2400" dirty="0" smtClean="0">
                <a:latin typeface="Eras Bold ITC" pitchFamily="34" charset="0"/>
              </a:rPr>
              <a:t>2</a:t>
            </a:r>
          </a:p>
          <a:p>
            <a:pPr algn="ctr"/>
            <a:r>
              <a:rPr lang="en-US" sz="2400" dirty="0" smtClean="0">
                <a:latin typeface="Eras Bold ITC" pitchFamily="34" charset="0"/>
              </a:rPr>
              <a:t>3</a:t>
            </a:r>
          </a:p>
          <a:p>
            <a:pPr algn="ctr"/>
            <a:r>
              <a:rPr lang="en-US" sz="2400" dirty="0" smtClean="0">
                <a:latin typeface="Eras Bold ITC" pitchFamily="34" charset="0"/>
              </a:rPr>
              <a:t>4</a:t>
            </a:r>
          </a:p>
          <a:p>
            <a:pPr algn="ctr"/>
            <a:r>
              <a:rPr lang="en-US" sz="2400" dirty="0" smtClean="0">
                <a:latin typeface="Eras Bold ITC" pitchFamily="34" charset="0"/>
              </a:rPr>
              <a:t>5</a:t>
            </a:r>
          </a:p>
          <a:p>
            <a:pPr algn="ctr"/>
            <a:r>
              <a:rPr lang="en-US" sz="2400" dirty="0" smtClean="0">
                <a:latin typeface="Eras Bold ITC" pitchFamily="34" charset="0"/>
              </a:rPr>
              <a:t>6</a:t>
            </a:r>
          </a:p>
          <a:p>
            <a:pPr algn="ctr"/>
            <a:r>
              <a:rPr lang="en-US" sz="2400" dirty="0" smtClean="0">
                <a:latin typeface="Eras Bold ITC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.tutorvista.com/content/atomic-structure/orbital-filling-rule--aufbau-princip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187575" cy="3298826"/>
          </a:xfrm>
          <a:prstGeom prst="rect">
            <a:avLst/>
          </a:prstGeom>
          <a:noFill/>
        </p:spPr>
      </p:pic>
      <p:pic>
        <p:nvPicPr>
          <p:cNvPr id="16388" name="Picture 4" descr="http://hays.outcrop.org/images/nesse1e/Ch03/Fig3_02.jpg"/>
          <p:cNvPicPr>
            <a:picLocks noChangeAspect="1" noChangeArrowheads="1"/>
          </p:cNvPicPr>
          <p:nvPr/>
        </p:nvPicPr>
        <p:blipFill>
          <a:blip r:embed="rId3" cstate="print"/>
          <a:srcRect b="7692"/>
          <a:stretch>
            <a:fillRect/>
          </a:stretch>
        </p:blipFill>
        <p:spPr bwMode="auto">
          <a:xfrm>
            <a:off x="3470638" y="2362200"/>
            <a:ext cx="3082562" cy="3657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5200" y="152400"/>
            <a:ext cx="1854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 Sodium</a:t>
            </a:r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6390" name="Picture 6" descr="http://www.chemistrytutorials.org/images/stories/periodic_table/periodic_table_blocks.png"/>
          <p:cNvPicPr>
            <a:picLocks noChangeAspect="1" noChangeArrowheads="1"/>
          </p:cNvPicPr>
          <p:nvPr/>
        </p:nvPicPr>
        <p:blipFill>
          <a:blip r:embed="rId4" cstate="print">
            <a:grayscl/>
            <a:lum bright="10000"/>
          </a:blip>
          <a:srcRect/>
          <a:stretch>
            <a:fillRect/>
          </a:stretch>
        </p:blipFill>
        <p:spPr bwMode="auto">
          <a:xfrm>
            <a:off x="228600" y="6172200"/>
            <a:ext cx="462530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Dave</cp:lastModifiedBy>
  <cp:revision>5</cp:revision>
  <dcterms:created xsi:type="dcterms:W3CDTF">2012-02-01T16:08:40Z</dcterms:created>
  <dcterms:modified xsi:type="dcterms:W3CDTF">2012-12-04T03:15:19Z</dcterms:modified>
</cp:coreProperties>
</file>