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53263" cy="93726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574"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57B7D5-A58F-48A2-8759-34102069910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BDDE0-AFFD-4E7C-A4E3-1FC10CBA1E1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14F687-8D76-4A3C-89F0-8A0338DFE7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CA54CD-FB26-43BB-9326-DCAD11026B6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865170-1DA7-4A23-9E5B-E8C7134083B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1770E5-0655-4F21-BF28-F252951C09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2D3027A-4AB2-4818-B903-9AF640A3156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941FD9D-8FDB-4C21-B495-54BE632E994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D52A633-29E9-4F0D-B09E-DAEAFCC1F7F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128AEB-C0F3-4C65-A838-F042583E278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AD4404-DCDD-419B-9938-4E578931891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A326C3C-D081-4FFC-80AF-7438DD688FD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0" y="0"/>
            <a:ext cx="6858000" cy="274638"/>
          </a:xfrm>
          <a:prstGeom prst="rect">
            <a:avLst/>
          </a:prstGeom>
          <a:noFill/>
          <a:ln w="9525">
            <a:noFill/>
            <a:miter lim="800000"/>
            <a:headEnd/>
            <a:tailEnd/>
          </a:ln>
          <a:effectLst/>
        </p:spPr>
        <p:txBody>
          <a:bodyPr>
            <a:spAutoFit/>
          </a:bodyPr>
          <a:lstStyle/>
          <a:p>
            <a:r>
              <a:rPr lang="en-US"/>
              <a:t>Name ___________________________________   Date ____________________   Period ______________</a:t>
            </a:r>
          </a:p>
        </p:txBody>
      </p:sp>
      <p:sp>
        <p:nvSpPr>
          <p:cNvPr id="2053" name="Text Box 5"/>
          <p:cNvSpPr txBox="1">
            <a:spLocks noChangeArrowheads="1"/>
          </p:cNvSpPr>
          <p:nvPr/>
        </p:nvSpPr>
        <p:spPr bwMode="auto">
          <a:xfrm>
            <a:off x="624271" y="228600"/>
            <a:ext cx="5547929" cy="769441"/>
          </a:xfrm>
          <a:prstGeom prst="rect">
            <a:avLst/>
          </a:prstGeom>
          <a:noFill/>
          <a:ln w="9525">
            <a:noFill/>
            <a:miter lim="800000"/>
            <a:headEnd/>
            <a:tailEnd/>
          </a:ln>
          <a:effectLst/>
        </p:spPr>
        <p:txBody>
          <a:bodyPr wrap="none">
            <a:spAutoFit/>
          </a:bodyPr>
          <a:lstStyle/>
          <a:p>
            <a:r>
              <a:rPr lang="en-US" sz="4400" dirty="0">
                <a:cs typeface="Times New Roman" pitchFamily="18" charset="0"/>
              </a:rPr>
              <a:t>Your Own Pair of Jeans</a:t>
            </a:r>
          </a:p>
        </p:txBody>
      </p:sp>
      <p:sp>
        <p:nvSpPr>
          <p:cNvPr id="2054" name="Text Box 6"/>
          <p:cNvSpPr txBox="1">
            <a:spLocks noChangeArrowheads="1"/>
          </p:cNvSpPr>
          <p:nvPr/>
        </p:nvSpPr>
        <p:spPr bwMode="auto">
          <a:xfrm rot="1319749">
            <a:off x="5363441" y="910680"/>
            <a:ext cx="1593706" cy="769441"/>
          </a:xfrm>
          <a:prstGeom prst="rect">
            <a:avLst/>
          </a:prstGeom>
          <a:noFill/>
          <a:ln w="9525">
            <a:noFill/>
            <a:miter lim="800000"/>
            <a:headEnd/>
            <a:tailEnd/>
          </a:ln>
          <a:effectLst/>
        </p:spPr>
        <p:txBody>
          <a:bodyPr wrap="none">
            <a:spAutoFit/>
          </a:bodyPr>
          <a:lstStyle/>
          <a:p>
            <a:r>
              <a:rPr lang="en-US" sz="4400" dirty="0">
                <a:cs typeface="Times New Roman" pitchFamily="18" charset="0"/>
              </a:rPr>
              <a:t>Genes</a:t>
            </a:r>
          </a:p>
        </p:txBody>
      </p:sp>
      <p:sp>
        <p:nvSpPr>
          <p:cNvPr id="2055" name="Line 7"/>
          <p:cNvSpPr>
            <a:spLocks noChangeShapeType="1"/>
          </p:cNvSpPr>
          <p:nvPr/>
        </p:nvSpPr>
        <p:spPr bwMode="auto">
          <a:xfrm flipV="1">
            <a:off x="4876800" y="304800"/>
            <a:ext cx="1524000" cy="685800"/>
          </a:xfrm>
          <a:prstGeom prst="line">
            <a:avLst/>
          </a:prstGeom>
          <a:noFill/>
          <a:ln w="76200">
            <a:solidFill>
              <a:schemeClr val="tx1"/>
            </a:solidFill>
            <a:round/>
            <a:headEnd/>
            <a:tailEnd/>
          </a:ln>
          <a:effectLst/>
        </p:spPr>
        <p:txBody>
          <a:bodyPr/>
          <a:lstStyle/>
          <a:p>
            <a:endParaRPr lang="en-US"/>
          </a:p>
        </p:txBody>
      </p:sp>
      <p:sp>
        <p:nvSpPr>
          <p:cNvPr id="2056" name="Text Box 8"/>
          <p:cNvSpPr txBox="1">
            <a:spLocks noChangeArrowheads="1"/>
          </p:cNvSpPr>
          <p:nvPr/>
        </p:nvSpPr>
        <p:spPr bwMode="auto">
          <a:xfrm>
            <a:off x="0" y="1066800"/>
            <a:ext cx="6858000" cy="1370013"/>
          </a:xfrm>
          <a:prstGeom prst="rect">
            <a:avLst/>
          </a:prstGeom>
          <a:noFill/>
          <a:ln w="9525">
            <a:noFill/>
            <a:miter lim="800000"/>
            <a:headEnd/>
            <a:tailEnd/>
          </a:ln>
          <a:effectLst/>
        </p:spPr>
        <p:txBody>
          <a:bodyPr>
            <a:spAutoFit/>
          </a:bodyPr>
          <a:lstStyle/>
          <a:p>
            <a:r>
              <a:rPr lang="en-US" dirty="0"/>
              <a:t>          So you think genetics doesn’t apply to you?  So you’re not part of biology you</a:t>
            </a:r>
          </a:p>
          <a:p>
            <a:r>
              <a:rPr lang="en-US" dirty="0"/>
              <a:t>say?  Nothing we learn in this class could possibly apply to you?  Well, my little</a:t>
            </a:r>
          </a:p>
          <a:p>
            <a:r>
              <a:rPr lang="en-US" dirty="0"/>
              <a:t>cabbages, think again!  Use this worksheet to examine some common and visible human</a:t>
            </a:r>
          </a:p>
          <a:p>
            <a:r>
              <a:rPr lang="en-US" dirty="0"/>
              <a:t>phenotypes, and make some hypotheses about your genotypes for those traits!  After you finish with the sheet, take it home to see if parents, uncles, aunts, grandparents, brothers, sisters, dogs, cats, hamsters, fish, etc. have any of the same traits.  Maybe you can make a pedigree for a trait of your choosing!  Good luck, now go forth and do science!</a:t>
            </a:r>
          </a:p>
        </p:txBody>
      </p:sp>
      <p:sp>
        <p:nvSpPr>
          <p:cNvPr id="2058" name="Text Box 10"/>
          <p:cNvSpPr txBox="1">
            <a:spLocks noChangeArrowheads="1"/>
          </p:cNvSpPr>
          <p:nvPr/>
        </p:nvSpPr>
        <p:spPr bwMode="auto">
          <a:xfrm>
            <a:off x="0" y="2590800"/>
            <a:ext cx="6858000" cy="6481763"/>
          </a:xfrm>
          <a:prstGeom prst="rect">
            <a:avLst/>
          </a:prstGeom>
          <a:noFill/>
          <a:ln w="9525">
            <a:noFill/>
            <a:miter lim="800000"/>
            <a:headEnd/>
            <a:tailEnd/>
          </a:ln>
          <a:effectLst/>
        </p:spPr>
        <p:txBody>
          <a:bodyPr>
            <a:spAutoFit/>
          </a:bodyPr>
          <a:lstStyle/>
          <a:p>
            <a:pPr>
              <a:tabLst>
                <a:tab pos="3200400" algn="l"/>
              </a:tabLst>
            </a:pPr>
            <a:r>
              <a:rPr lang="en-US"/>
              <a:t>1.  When the hairline on the forehead dips down in the middle, it is called a widow’s peak.  The gene for this is dominant to the gene for no widow’s peak.</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2.  A dimpled or cleft chin is dominant to a smooth chin.  </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3.  The ability to roll the tongue into a U-shape when it is extended beyond the lips is granted by the presence of a dominant gene.</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4.  When the hand is laid flat on a smooth surface and the muscles are relaxed, the little finger of some people will be bent.  This is a dominant trait.  A straight little finger is caused by a recessive gene.</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5.  The palmer muscle is located on the underside of the arm, and is connected to the bones of the wrist with either two or three tendons.  When the fist is clenched, these tendons become visible through the skin near the middle of the underside of your wrist.  The presence of two tendons is caused by a dominant gene, while three tendons is the result of a recessive gene.</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6.  Free earlobes are dominant over attached earlobes.  (you might want to check a mirror or have a friend do this one…you’ll look rather silly trying to see your own earlobes…)</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7.  Mid-digital hair present between the first two knuckles of the fingers is a dominant trait.  The complete absence of this hair is a recessive trait.</a:t>
            </a:r>
          </a:p>
          <a:p>
            <a:pPr>
              <a:tabLst>
                <a:tab pos="3200400" algn="l"/>
              </a:tabLst>
            </a:pPr>
            <a:r>
              <a:rPr lang="en-US"/>
              <a:t>	Your phenotype:</a:t>
            </a:r>
          </a:p>
          <a:p>
            <a:pPr>
              <a:tabLst>
                <a:tab pos="3200400" algn="l"/>
              </a:tabLst>
            </a:pPr>
            <a:r>
              <a:rPr lang="en-US"/>
              <a:t>	Your genotype: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0" y="0"/>
            <a:ext cx="6858000" cy="4473575"/>
          </a:xfrm>
          <a:prstGeom prst="rect">
            <a:avLst/>
          </a:prstGeom>
          <a:noFill/>
          <a:ln w="9525">
            <a:noFill/>
            <a:miter lim="800000"/>
            <a:headEnd/>
            <a:tailEnd/>
          </a:ln>
          <a:effectLst/>
        </p:spPr>
        <p:txBody>
          <a:bodyPr>
            <a:spAutoFit/>
          </a:bodyPr>
          <a:lstStyle/>
          <a:p>
            <a:pPr>
              <a:tabLst>
                <a:tab pos="3200400" algn="l"/>
              </a:tabLst>
            </a:pPr>
            <a:r>
              <a:rPr lang="en-US"/>
              <a:t>8.  PTC, or </a:t>
            </a:r>
            <a:r>
              <a:rPr lang="en-US" b="1"/>
              <a:t>p</a:t>
            </a:r>
            <a:r>
              <a:rPr lang="en-US"/>
              <a:t>henyl</a:t>
            </a:r>
            <a:r>
              <a:rPr lang="en-US" b="1"/>
              <a:t>t</a:t>
            </a:r>
            <a:r>
              <a:rPr lang="en-US"/>
              <a:t>hio</a:t>
            </a:r>
            <a:r>
              <a:rPr lang="en-US" b="1"/>
              <a:t>c</a:t>
            </a:r>
            <a:r>
              <a:rPr lang="en-US"/>
              <a:t>arbamide (fee-nal-thee-oh-carb-ah-myed) is a very bitter substance that was discovered, quite accidentally, by a chemist named Arthur Fox in 1930.  He was working with the substance in the lab, and spilled it.  He noted that not all of his labmates could taste the acrid chemical.  A prevalent hypothesis for the existence of this gene is that bitter things, back in the day, were probably poisonous and shouldn’t be ingested.  The practical upshot of this today, is that people who can taste PTC are less likely to eat some of the more bitter veggies, and are also less likely to smoke.  There is a disproportionate number of people who are non-tasters and who also smoke.  The taster gene is incompletely dominant to the non-taster gene.  This means that non-tasters have two recessive alleles, those who taste a little are heterozygous, and those who taste a lot are homozygous dominant.</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9.  The thumb, when extended in the “hitchhiking” position, is not perfectly straight.  A bend of less than 90 degrees is caused by a recessive gene, while “hitchhiker’s thumb,” a bend of greater than 90 degrees, is caused by a dominant gene.</a:t>
            </a:r>
          </a:p>
          <a:p>
            <a:pPr>
              <a:tabLst>
                <a:tab pos="3200400" algn="l"/>
              </a:tabLst>
            </a:pPr>
            <a:r>
              <a:rPr lang="en-US"/>
              <a:t>	Your phenotype:</a:t>
            </a:r>
          </a:p>
          <a:p>
            <a:pPr>
              <a:tabLst>
                <a:tab pos="3200400" algn="l"/>
              </a:tabLst>
            </a:pPr>
            <a:r>
              <a:rPr lang="en-US"/>
              <a:t>	Your genotype:</a:t>
            </a:r>
          </a:p>
          <a:p>
            <a:pPr>
              <a:tabLst>
                <a:tab pos="3200400" algn="l"/>
              </a:tabLst>
            </a:pPr>
            <a:endParaRPr lang="en-US"/>
          </a:p>
          <a:p>
            <a:pPr>
              <a:tabLst>
                <a:tab pos="3200400" algn="l"/>
              </a:tabLst>
            </a:pPr>
            <a:r>
              <a:rPr lang="en-US"/>
              <a:t>10.  Red-green colour deficiency is caused by a gene on the X chromosome.  If a female is colorblind, she has two recessive alleles (X</a:t>
            </a:r>
            <a:r>
              <a:rPr lang="en-US" baseline="30000"/>
              <a:t>b</a:t>
            </a:r>
            <a:r>
              <a:rPr lang="en-US"/>
              <a:t>X</a:t>
            </a:r>
            <a:r>
              <a:rPr lang="en-US" baseline="30000"/>
              <a:t>b</a:t>
            </a:r>
            <a:r>
              <a:rPr lang="en-US"/>
              <a:t>), and if a male is colorblind, he has only one X, so only one copy (X</a:t>
            </a:r>
            <a:r>
              <a:rPr lang="en-US" baseline="30000"/>
              <a:t>b</a:t>
            </a:r>
            <a:r>
              <a:rPr lang="en-US"/>
              <a:t>Y).  This gene, because it varies based on the sex of the individual, is said to be sex-linked.</a:t>
            </a:r>
          </a:p>
          <a:p>
            <a:pPr>
              <a:tabLst>
                <a:tab pos="3200400" algn="l"/>
              </a:tabLst>
            </a:pPr>
            <a:endParaRPr lang="en-US"/>
          </a:p>
          <a:p>
            <a:pPr>
              <a:tabLst>
                <a:tab pos="3200400" algn="l"/>
              </a:tabLst>
            </a:pPr>
            <a:r>
              <a:rPr lang="en-US"/>
              <a:t>	Your phenotype:</a:t>
            </a:r>
          </a:p>
          <a:p>
            <a:pPr>
              <a:tabLst>
                <a:tab pos="3200400" algn="l"/>
              </a:tabLst>
            </a:pPr>
            <a:r>
              <a:rPr lang="en-US"/>
              <a:t>	Your genotype:</a:t>
            </a:r>
          </a:p>
        </p:txBody>
      </p:sp>
      <p:graphicFrame>
        <p:nvGraphicFramePr>
          <p:cNvPr id="3162" name="Group 90"/>
          <p:cNvGraphicFramePr>
            <a:graphicFrameLocks noGrp="1"/>
          </p:cNvGraphicFramePr>
          <p:nvPr/>
        </p:nvGraphicFramePr>
        <p:xfrm>
          <a:off x="304800" y="4953000"/>
          <a:ext cx="6172200" cy="4114804"/>
        </p:xfrm>
        <a:graphic>
          <a:graphicData uri="http://schemas.openxmlformats.org/drawingml/2006/table">
            <a:tbl>
              <a:tblPr/>
              <a:tblGrid>
                <a:gridCol w="2057400"/>
                <a:gridCol w="2057400"/>
                <a:gridCol w="2057400"/>
              </a:tblGrid>
              <a:tr h="387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Trait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Genotypic Ratio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Phenotypic Ratio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Hairline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Chin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Tongue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Little Finger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Palmer Muscle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Earlobes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Mid-digital hair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PTC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Thumb</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Colour Deficiency </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63" name="Text Box 91"/>
          <p:cNvSpPr txBox="1">
            <a:spLocks noChangeArrowheads="1"/>
          </p:cNvSpPr>
          <p:nvPr/>
        </p:nvSpPr>
        <p:spPr bwMode="auto">
          <a:xfrm>
            <a:off x="263525" y="4648200"/>
            <a:ext cx="3089275" cy="274638"/>
          </a:xfrm>
          <a:prstGeom prst="rect">
            <a:avLst/>
          </a:prstGeom>
          <a:noFill/>
          <a:ln w="9525">
            <a:noFill/>
            <a:miter lim="800000"/>
            <a:headEnd/>
            <a:tailEnd/>
          </a:ln>
          <a:effectLst/>
        </p:spPr>
        <p:txBody>
          <a:bodyPr wrap="none">
            <a:spAutoFit/>
          </a:bodyPr>
          <a:lstStyle/>
          <a:p>
            <a:r>
              <a:rPr lang="en-US"/>
              <a:t>Class Data  (total number in class __________)</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TotalTime>
  <Words>374</Words>
  <Application>Microsoft Office PowerPoint</Application>
  <PresentationFormat>On-screen Show (4:3)</PresentationFormat>
  <Paragraphs>60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Times New Roman</vt:lpstr>
      <vt:lpstr>Full-House20</vt:lpstr>
      <vt:lpstr>Default Design</vt:lpstr>
      <vt:lpstr>Slide 1</vt:lpstr>
      <vt:lpstr>Slide 2</vt:lpstr>
    </vt:vector>
  </TitlesOfParts>
  <Company>Daveco.,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Syracuse</dc:creator>
  <cp:lastModifiedBy>Dave</cp:lastModifiedBy>
  <cp:revision>41</cp:revision>
  <dcterms:created xsi:type="dcterms:W3CDTF">2007-05-15T00:33:22Z</dcterms:created>
  <dcterms:modified xsi:type="dcterms:W3CDTF">2011-07-13T02:16:53Z</dcterms:modified>
</cp:coreProperties>
</file>