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FD82-BBFD-4F85-86FD-7850E3B1C092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02C4-D6E3-40E8-B589-35DAA2F49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FD82-BBFD-4F85-86FD-7850E3B1C092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02C4-D6E3-40E8-B589-35DAA2F49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FD82-BBFD-4F85-86FD-7850E3B1C092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02C4-D6E3-40E8-B589-35DAA2F49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FD82-BBFD-4F85-86FD-7850E3B1C092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02C4-D6E3-40E8-B589-35DAA2F49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FD82-BBFD-4F85-86FD-7850E3B1C092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02C4-D6E3-40E8-B589-35DAA2F49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FD82-BBFD-4F85-86FD-7850E3B1C092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02C4-D6E3-40E8-B589-35DAA2F49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FD82-BBFD-4F85-86FD-7850E3B1C092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02C4-D6E3-40E8-B589-35DAA2F49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FD82-BBFD-4F85-86FD-7850E3B1C092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02C4-D6E3-40E8-B589-35DAA2F49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FD82-BBFD-4F85-86FD-7850E3B1C092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02C4-D6E3-40E8-B589-35DAA2F49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FD82-BBFD-4F85-86FD-7850E3B1C092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02C4-D6E3-40E8-B589-35DAA2F49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FFD82-BBFD-4F85-86FD-7850E3B1C092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02C4-D6E3-40E8-B589-35DAA2F49A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FFD82-BBFD-4F85-86FD-7850E3B1C092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102C4-D6E3-40E8-B589-35DAA2F49A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htwins.net/scale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258669"/>
            <a:ext cx="63658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Anatomy and </a:t>
            </a:r>
            <a:r>
              <a:rPr lang="en-US" sz="3600" dirty="0" smtClean="0">
                <a:latin typeface="Arial Black" pitchFamily="34" charset="0"/>
              </a:rPr>
              <a:t>Physiology</a:t>
            </a:r>
          </a:p>
          <a:p>
            <a:pPr algn="ctr"/>
            <a:endParaRPr lang="en-US" sz="3600" dirty="0">
              <a:latin typeface="Arial Black" pitchFamily="34" charset="0"/>
            </a:endParaRPr>
          </a:p>
          <a:p>
            <a:pPr algn="ctr"/>
            <a:r>
              <a:rPr lang="en-US" sz="3600" dirty="0" smtClean="0">
                <a:latin typeface="Arial Black" pitchFamily="34" charset="0"/>
              </a:rPr>
              <a:t>Part </a:t>
            </a:r>
            <a:r>
              <a:rPr lang="en-US" sz="3600" dirty="0">
                <a:latin typeface="Arial Black" pitchFamily="34" charset="0"/>
              </a:rPr>
              <a:t>I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QSEBQQEBMVExUUEhkUFhgUFxUXFxcVFhQXFxUVFRQYGyYeFxolGhQXIC8gIykpLCwsFx40NTAqNSYrLikBCQoKDgwOGg8PGjElHyQxNiwpLS8sNC8sKSwsLS4sKS8sKiwpLywsLCwtLCwpLCksKSwpLCwqKSwsLCwsLCkpLP/AABEIALwBDQMBIgACEQEDEQH/xAAbAAEAAgMBAQAAAAAAAAAAAAAABQYCAwQHAf/EAEYQAAIBAgMHAAYEDAMIAwAAAAECAAMRBBIhBQYTIjFBUSMyYXGBkRQzUqEHFTRCcnOCk7GywdEkktJDYmOiwuHw8VNUZP/EABkBAQADAQEAAAAAAAAAAAAAAAABAgMEBf/EAC4RAAIBAgMGBgICAwAAAAAAAAABAhEhAxJRMUFhkaHhEyJxgbHwMtFS8aLB4v/aAAwDAQACEQMRAD8A9xiIgCIiAIiIAiIgCIiAIiIAiIgCJiz2n0GAfYnKMYCbX7zfnkVJoZxPgM+ySBERAEREAREQBERAEREAREQBERAEREAREQBERAEREAREQBOLa7HgsqsyMwyqyhiQSOvKpI99p2xBKpvKwMViVNQq9wfUDJW05VA14NxYgk9b6dNb9OBxtVarcRi1KzWAp1i2Y1Cy/wCzFgENrXPQW7yeiRcvWGj59iv7W26q1KKjMMxYapUH2fK+2S9CuMrE9FJv8NZWN+K2XE4EeXq/cizfvFtAUdm4ypexCOo/SqIqr97ic+drFaehdxi4pohN3tvGqwN/WP8AEy6YjGqjANfXwrN/KDPLNwKR9GT3YfIT1Cu3pBObxXU0cEmqmyntVNfX6/8Ax1fH6EhziMRnBFQlQzXulXVTVLC4FHtTsosQQe5HWwYY6sPbf7h/ab53QbaqYvJXY+fYruHxlfJUD1AGJXhsKNZwAPWzDIt7289zJ+jVDAEX18gj7jqJnEvco8u5dewiIklRERAEREAREQBERAEREAREQBERAEREAREQBERAEREAREQCkb/3+l7PA7vW/lp/3lW/Cjtu1EYRfzqoqv8Aoqiqg+LXP7Alr34QnG4C3YYhvkKM8v2hW+mY9mY8tzl/RXRfuF/jPPxXTFfodmGqwRd9x8OODRcePvl4q9VMpm6FAooT7JMt5xQbIo63nKntLzWw7lezqezDL8eo/r852SPddLDqLEfCdlCrmUN/4D3E9LAluOSa3myIidBmIiIAiIgCIiAIiIAiIgCIiAIiIAiIgCIiAIiIAiIgCIiAIiIB5lvXjnfalULrwMKqKPDVL1HPxGQfszzPZeNyVlzfZt8VJU/wnq+Poqm18RxBYVqVNwT4CCmbfFJ47vPQ4WKrUqRuM5KnupPcH/z1Z50r4kkzuh+KPUNg7w0ypt16Tvo7cy4hWN8ve3aeebobn1a4zGu6fo2zH4kaT0DZ34OMO1vpHGqny9Wobe4A2HymGRZqJl3KiuWWlttTVAv10kzs86MfLn+khX3WpmnS4ByGkoQHrdV0s3t9skRimXD0npJctwyV5msrlc5FhckBiZ2YOHJSqzmnRxqiTiQeG23WOUvh3UNlFrPdSalRSW5dBlRW1Atm66iSWzsS1SmHdDTY3upvpYkdwDbTwPhOw5zqiIgCIiAIiIAiIgCIiAIiIAiIgCIiAIiIAiIgCIiAR21dptSIy0mqXVjyhzqLALyo2pv3toD16Tirbw1VVm+jVGsqsqhamY5lU5dEIzAlgb27ddbStbZ1JjmemjE9yoJ+ZEr77XwmXMKCE2U2Iog5TUCFib2W19Q1rEWNpFy6UNXy7kmdsVM4T6O9jVyZhewTMy5zy6ermt0sRrrM8FtdqjKpo1EDKTdlYWIC8pBUW6ka+NLyLO1MJYn6ONMt7pTFsyO4vc8nqG+bKLG/TWSmBwVCpSSpwaYzor2yqbZlBte2vWLk0hq+XcivwiYGm2CqVmutSkpNJlNjxGsqodNVZioI93S154ltDZfBd1rEgnK+cqxzDLr0HW5PzEvP4YsRw6uFw+HpqbhqtREUBjYqtPNYdPrNPI9k+7F3iomgaWMpcJshC50Kixv0JFjr4nDjyeY6sNJRs+ncqGx97RQ5Ee9u1mB+8S8YLfGjWTmVC9gL1FU6ewkTzbYeHT6SQwBUsyr7VuLf1E9Fp7ooAvC1Vv8AlPiYTojRNl13d2bSalmNOm1zfVE+Pab8DgsOuHotUp0hmSmt2RNWYKAL26kmZ7Fw+QBE9VUAP6Wlv6zXg8FUqYakrPTtw6ZHJUBBUKV5lrA9hO3BSyqxk5yal5qXWvE3LSwZsAMOc3q2FLXUjTzqCPeDOrCiiptS4alheyZASBrew6jm++RtLdzIAFNMBSGHJW6q7uDc17nmqOfjMsPsLh2ZWpjKpAJWqQFIAIOauQRZQNegE39jFttUc/n9EzTqBgGUgg6gg3B9xEynLs/CmmmTkCjRRTQoAPdmM6pYxaoIiIIEREAREQBERAEREAREQBERAEREA4tp7UWgqs40JI0tpam79/OS3xnCm9tEkCz6rmBsNVFGnWLWBuOWqo1737ayUxGDD9S40tysyj4gHWavxWv2qn7x/wC8i5dKO99Dmwm8KVKnDUNmD5GvbQ5HbsTf6th7CJgm9NEi65iSAQoy5iGdUUgZtLl162trexFpsGFFyM1S9yPrX1PUd/s6zEYZeoNToT9Y97D1u/2tIuTSGvTuaa+8tNlYIHfnWmLXp3ZwSLPcEdNT199xflO18Plzj6Qw16VavQZP+L3FRTbqNQbEWkpSwik+tU9/FfofV79xMVww05qg5sp9I/XW/f4/ESKV3FlJR2Sf33PuDwtOomdTWGpFjWrAgqxVgfSeVMit49r0cGlRmFeoadE1WCVqugGigk1NMzXA69CT0kp9HFhzVb66cR+oF7ddZ5lvKr1Km0lLMKQ5c2Zm+qpUiyMCLEZiepmWI8qsjWEsz/N/fckNy8K2Iqvj8T6za9WZUQDlS7kk2Hc97zPe3bTYxGwmBpLU6qzv6o8hbDVvuEqVfbtdKD4cLUpqy1GLAnIFFbKFAtocov7mk9+MEwWFWnR9evVNK66cNDUysSbWDW6fpCceWVfU2k071qUvYuxA7cMVuHWpsQVqWIBv5FrC/gz0HYGxcSTZqtMAdWTMdPibXmrZm6WEOE9Lhy5sxLBlWpo9rBiQc05NgYXENTZaNdxSDVBT0pHkSsUUEsRckWN/4yslW4XD5L7s+sUq8OnTzcpLE1BdtQAzadek2UqT1cJSptTspp09RUAJsFI7ewTi3ewr4YMpR6rspcsz082jWyWuAAOosB8es6XZquEWiKbFWopY+iOZAF6KXHUfEXHQ9OzBTSM5NZXZbt/rxA2K92J4nPUzn0qDsRl9TpfKfbkW/e+I2C+o58rZrjiJrmVl1OXW2c/JfszVisA5JPpfrDVsWQi6ViwABq6aFQOwCjQnpvrpVNU1BxQM2YjMnRHUZb8WwHL4/OYa303+/bGFtFz/AOjPC7JdLkq7X4nWqBbi5M1soGU8nUW1Zul5LbOQrTVCCMoyi75zZdLlupMg6OzHFuauQqmnYup1uQTrUsSTrrfta1probLZVCqKwWyqAHQWyKBY2qdSUvp3dr3vBDVVZLn3LVErdDCMEenavaoFU+lXMhZqhurGoSDYqPco9snsHULIpIKkjoSCR21IJBk1KONP7N0REkqIiIAiIgCIiAIiIAiIgCIiAIiIB8yDxAQeB/76yLxG3wjuhpVCEvzKFINqRqWAzZjopHTrNCb1LmQGmw4jU1XVCfSFlvYG1gV636X8EQCayDwP/XSfcsgsLvWrj6p8wSmxAKG2dC5GYkDlCm/t+NtlDeVXcIqNcrTbXQAVCo99xmB8HXXQwCYNMWtYfKeUbcwBfZ1Woi3qYipUq/sLnquSfGUW+Qnp+08TkoVH+zTZvkptK1hqITCVBoeFg2T9p1On/KPnObGu0jfCsmyj4DDZ8ZhfpCqAMOpsQNRcj4zlwe7WFxGPxVBzkXMRSIJ5bC+nxJlh29sRnxODdCVsvB/yoHN/nPmxt2uHjlqVDmzlz7yrA6/5wPhOJVOmxTd70xOGVcMaxqUb5bkAMASdCw82OsvG5u0VTDoQuYA5eVSbct9QoJtp9817+0KZwjNVH5RjEQW0GSkHPXtzBj8vEh9gbvUEBDYjFKjHWmjrlb3sBf8ArJkqJa7RFp7UX3Yu01es7jOyhMhZaVUjOSCVFk0sB94nSuKzYJEpCoHFFAp4dcAEKv5wpnTTsDeaNgbKoZHoU6dqVlYgs1yx6Em972Xz2EndlG9CkT3pJ/IJ2YFcqoUxPDyuz2rfwfAi6OJqcbM7OaeapZRRreq2Q07jg6kFWHX87qZzU8RicuVnI0F2FGqTfOmawOHAtlD+fXA7XlntFp0XOasNHz7FZZqzXDuwBqKeSjXU8MHmUHhXuRpqT7xfTEPiCljUYNY6jD1CCdLE3w/kHS2ga2pGaWi0Wi4rDR8+xDU8U/o7u/K7F/8ADVSXTmyC4QZSAVJIHUGTIi0+wqlZZd33oIiJJUREQBERAEREAREQBERAEREAREQDk/Fiean76t/rj8WJ5qfvq3+udd4kZVoaeLPV8zk/Fieav76t/rj8WJ5qfvq3+udcRlWg8Wer5lU3spAcHDoXLVqmt6tU+jp2ZjYvb1sg/amGKpZcEEvriMRTTUknKai31Op5KbfORTbzUa2Or1c4YURwUX1SQCC7KGtmJYn3hRbtfLauOd8bhsMqnJhUNSoP+MafKp/RVvm/snFJrNKXsdFZNJN8SUxIH0rBr2tiKh+aKv8AGY4sWrYa/Xg1XPuZ1MV/y8J3p4SmvxdqhP8AKs27WUHGkfYwYt7Lu4/6RKyXlfCi+CE7r7qdm1t2qeLwH0WppmQFW7pUAurj3H5gkd5Qtx9gEEpU0ZHKsP8AeQkNb4gz1lFsAPAlI2Af8diR/wDqqD5839ZpjxWWPIrhSdyx7Bo24p7mrb4Kq2/iZ17J/J6P6pP5BNWyelT9af5UnBTwlSthKdN6dMqadM/WtrYKRcGiR2E1wrRQaclL1X+ydZwNSbe+M4va+v8Abr/EfOVx92iT6i2yMgHFuoDOz6KaFtC506WAuDaaqm6jMrKR65ck8UX9IaRYA/RtBeivzN73m1TLw3w5r9lpvPt5XW2A+YuFCsbkkVdbmoKgY3w5uQVA1vpprOzZGzXos2gswW54hY8iZRYcJeoAvrFSHhtac1+yWiIklBERAEREAREQBERAEREAREQCL23xTw1pZxZwzsv2Qri3UXOYqbHTTW/SRxwuI5rVa4uoAJQEhrqSbGpa2jfvP91ZPY3EZKbNdQQptmIUFrcoJJFrmQTbdqhTzYctm/NemOW7i+VqupsqNbML57XFiZV+prFVVo1Mxh6vEz569g18oUZbGrnsRn15SUv7b9phRoV1pVAWqvVakyKxUABiWKm+ckWzAdzp3mgbdr2vmokhU0NSiAx4VTObip9vJpy+LkXadWN2+4FNabUSzUmLnOllcBLAMXAGrNb1r5ewuQrxLZX/AA+TRUwNfK4SpXVnAF8twCBTAK+k6jI2vfNre0zOErZ2IeuEa/KqgEZsRxTrxNDlzJcW0b2CPx9VzBb0LBQSwqUhdhXUEAGobA0sx16Hv2mC7yVQmd+ACEJYB0Y3zVNQBU15VpnKOpfqLGK8Rkf8PkJRxRclnrBQ9NhZVu4UNnBXNZASy6Drk163kntLbfCovUNKoMqki4W1/wA0et3Nh8Zz7K2+XJNY0aa5EK+kW5YoC4IzEizEix8dTIXfnaTPUwlPDFawNZndFqDmCKLKQNOrXF+6j4UnLLFupaMKu8Pk3bq7s5EpPWfiGmt+ZEJ4h5icxBYBSegPX3Sv7t7QGJx1SsVqJxXLUzlfKwawUlgCo9GgOp6+6XzaVU0MFUIFmWibDreoRZR7SXIHxlaOyhgtnVHU5ODhyqsACxcgK7gHQnUhb6XJnPKFEo+7EZVbfsjZszHrWr4nGJqpdEQ+adNlQMPYSXPuInPhnrNtDGOy8psifoIcn9Cf2px7pUTTUK7o9HDqarMFqowRQSA4K5eoBtc9Da84t0ttmu7XqqpxFYsVLkMDUcnKgsfIHaZSbcfVmiST9D0vau1qWHpNWrOERe/UknoFA1YnsBKXubWeq9XFFCi1q7uoPUAnQG3e1pu/CfgXNPD1gM1Ki7CovjOoVKlu4U3H7cjd1966SoqBrEC2Ug+sO/i3ea48/Mk9hnhR8raLtsJr8b9d/wBCTr2R+T0f1SfyCaNl1QxLIRlsL27se837I/J6P6pP5BN8L8UVl+L9V8M64iJsYCIiAIiIAiIgCIiAIiIAiIgCIiAIiIB8IkTiN4qSVHQhvR9SBfXIz2AGpNl++S84TsldbvU1683X36ayC0UntZw1N66Ivo17OV9U5glHjXBBNgVvYnwfZffjtv06TtTKszLlJCgdGdF0ue3EUzf+KVvfPUv+l8PHifBsdQxYPUu1rnNqbdLm3aLlqR1OOrvVQGYi5CNZiLd1Zly663Klbdb6TY28tEfa6qAcuhzKWuL9gAfb750nZK689TXrzde2umswr7DRwA7VGAIYAtpddQbeyLikdTds7aCVlLU72DFdQRcjuL9RrIfFYV32ohByouGB9UHN6UlgD21FPx8ZLLssDo9Qa30bv56TZRwIVs+Z2NsvMxNgSCbD4D5SslmsSssb1KfvptV/puGw6q5RBxnygEF2JWjfuACrG50uV8ad+8RV6dDAOQWco9YDULSpc5LeAXQKPOvgzRs7APW2jiK1WmMi1FRGLXstIDKgW3QuS9+xzCcdPCVam2K9RAppHJRcknTJTViQOhOpW2k55Vu9bIuqWWlyd2phVp7OxRsFzYaqzD30msPgNJB7o7ANNcOn5yqtRyQNFGoW9r6nS3gGSW+20taGCHTFOeIfFFCudR7WLKvuv7JM7HAIdxbWoR8EsoH3H5yZRTmorcQpNRb1KZ+Gau4w+HpqzKtTEWfKbXyqWX32OtvIHiRWyNg4lEzrVw5Vh61Sm5b/AChgLyz/AIS8OKlLDUxq5xQZR3stN859wuLn2ia8HsstkpMzgM/QNYcMKL2A82aZY950NsGmSrdCQ2Xg2+gHM7X5nDKBTJABy2CjRdNB4tJnEY1KFAOwsqhRZR5soAHjWaMds4Ci9qlTSm2mfT1TMMTgqYpBq1VggynnflvcZevfNa3tnVCOWxSTUobd4beiiCQSwChmJynohcEgdT9W/b83yRf5U3npKbEOehuFuADTFW51+xc/sn2TFKlAnSu1xU4Wr2OcsRl1HdlNvNop4igQLYhhfIAC9j6RMyDKddVBI9x8GaVZjljr0OjD7dpu7It+Q1Ax7A0uHmt5+sHyM5qe9lI62YLw84JA1N6gydfW9EbdvjPoqYf/AOz1Lf7QC+Vcz++y2JPi06cPstMgCO+TKAAG0y20AFuloqxljr0OZd7KN7c2qF1sL3UUFrXt1F1Y2v3UzKrvVRW98+gFxlubkqMthrcZ19muhNp1/iofbqadOb/t7JqOwkzF8zlioUktclQbgajpeKsZY69CRBn2a6NLKLXJ9rG5+c2SSjEREECIiAIiIAiIgCIiAIiIAiIgCIiAIiIBqp4dVLFVALG7WFrnpcyu7k4WotN2qFCHqNUBUWJNQ5yxN9RZhbQEe2WecuMrrQovUynLTRnIQC5CgkgDzpKONWnoWTtQom39mjGbQepTZ/QBcOCHK+l1ZgAQRbnFzYeqdbS/YXDCmioosFFv7n395VNx9hBf8RmLFgWY52KGo5uSBezkA2zS4mZ4KrWepfEeyOh5Bs/epWxFStjKlmZiFzXAFPNdRTFtF6dOvU3MvuxcfTr1VNFg4RCSV6DNoov8/lKxsDZlSnVxbIXamuKqqqKwAHpWAAB94FhLhsrD1aQJamzu+rEulhboqjwPvufhz4abnU6JqsbU5okdo/U1P1bfymcWI2a9WkEeomXlbRHU8tiNVqg201me0MVU4VT0J+rb89Psn2zRtChUr0OEabKGAuQyHTwRfUTsqmzNRlGFqbdUDsK5Vr0rqwZSKb6MGZx0q/aYm3TWfKW7wUkLwhe1xw37KyrpxdNGYfEzmfYrls2Wp1BALUyARVaoCATbTMQPvvPlPY9RaLU1DksqpmZlOi1XqWsGva1Qra/QCLfalfPw/wATfht28modCQW1KvcZwAVGWqLKFVQB2sLSU2fh8iBLqQosuRSoAGltWa/zkE2wXykLxlJKFjxEuTTVVBJv15Qbjv5GkyOw3u+lWz25Q6ACxJFrHyxPn36WmxDUna3QssSs0NkVhUztnNq5qqBUFiD2fmFz28W0sZZKbEgEixt0629l5NTNxa2/JlERJKiIiAIiIAiIgCIiAIiIAiIgCIiAIiIAiIgCIiAYogAAAAA6AaAe4T5VUlSAbEggHwbaGZxAK3uju/Vw9EU8QabZWuDTLHMb3zsWA1ub2198skRKxioqiJlJydWc20VY02VAGLArqcoFwRe9jN9NbADwAJlEmhOa1BERJKiIiAIiIAiIgCIiAIiIAiI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QQEBMVExUUEhkUFhgUFxUXFxcVFhQXFxUVFRQYGyYeFxolGhQXIC8gIykpLCwsFx40NTAqNSYrLikBCQoKDgwOGg8PGjElHyQxNiwpLS8sNC8sKSwsLS4sKS8sKiwpLywsLCwtLCwpLCksKSwpLCwqKSwsLCwsLCkpLP/AABEIALwBDQMBIgACEQEDEQH/xAAbAAEAAgMBAQAAAAAAAAAAAAAABQYCAwQHAf/EAEYQAAIBAgMHAAYEDAMIAwAAAAECAAMRBBIhBQYTIjFBUSMyYXGBkRQzUqEHFTRCcnOCk7GywdEkktJDYmOiwuHw8VNUZP/EABkBAQADAQEAAAAAAAAAAAAAAAABAgMEBf/EAC4RAAIBAgMGBgICAwAAAAAAAAABAhEhAxJRMUFhkaHhEyJxgbHwMtFS8aLB4v/aAAwDAQACEQMRAD8A9xiIgCIiAIiIAiIgCIiAIiIAiIgCJiz2n0GAfYnKMYCbX7zfnkVJoZxPgM+ySBERAEREAREQBERAEREAREQBERAEREAREQBERAEREAREQBOLa7HgsqsyMwyqyhiQSOvKpI99p2xBKpvKwMViVNQq9wfUDJW05VA14NxYgk9b6dNb9OBxtVarcRi1KzWAp1i2Y1Cy/wCzFgENrXPQW7yeiRcvWGj59iv7W26q1KKjMMxYapUH2fK+2S9CuMrE9FJv8NZWN+K2XE4EeXq/cizfvFtAUdm4ypexCOo/SqIqr97ic+drFaehdxi4pohN3tvGqwN/WP8AEy6YjGqjANfXwrN/KDPLNwKR9GT3YfIT1Cu3pBObxXU0cEmqmyntVNfX6/8Ax1fH6EhziMRnBFQlQzXulXVTVLC4FHtTsosQQe5HWwYY6sPbf7h/ab53QbaqYvJXY+fYruHxlfJUD1AGJXhsKNZwAPWzDIt7289zJ+jVDAEX18gj7jqJnEvco8u5dewiIklRERAEREAREQBERAEREAREQBERAEREAREQBERAEREAREQCkb/3+l7PA7vW/lp/3lW/Cjtu1EYRfzqoqv8Aoqiqg+LXP7Alr34QnG4C3YYhvkKM8v2hW+mY9mY8tzl/RXRfuF/jPPxXTFfodmGqwRd9x8OODRcePvl4q9VMpm6FAooT7JMt5xQbIo63nKntLzWw7lezqezDL8eo/r852SPddLDqLEfCdlCrmUN/4D3E9LAluOSa3myIidBmIiIAiIgCIiAIiIAiIgCIiAIiIAiIgCIiAIiIAiIgCIiAIiIB5lvXjnfalULrwMKqKPDVL1HPxGQfszzPZeNyVlzfZt8VJU/wnq+Poqm18RxBYVqVNwT4CCmbfFJ47vPQ4WKrUqRuM5KnupPcH/z1Z50r4kkzuh+KPUNg7w0ypt16Tvo7cy4hWN8ve3aeebobn1a4zGu6fo2zH4kaT0DZ34OMO1vpHGqny9Wobe4A2HymGRZqJl3KiuWWlttTVAv10kzs86MfLn+khX3WpmnS4ByGkoQHrdV0s3t9skRimXD0npJctwyV5msrlc5FhckBiZ2YOHJSqzmnRxqiTiQeG23WOUvh3UNlFrPdSalRSW5dBlRW1Atm66iSWzsS1SmHdDTY3upvpYkdwDbTwPhOw5zqiIgCIiAIiIAiIgCIiAIiIAiIgCIiAIiIAiIgCIiAR21dptSIy0mqXVjyhzqLALyo2pv3toD16Tirbw1VVm+jVGsqsqhamY5lU5dEIzAlgb27ddbStbZ1JjmemjE9yoJ+ZEr77XwmXMKCE2U2Iog5TUCFib2W19Q1rEWNpFy6UNXy7kmdsVM4T6O9jVyZhewTMy5zy6ermt0sRrrM8FtdqjKpo1EDKTdlYWIC8pBUW6ka+NLyLO1MJYn6ONMt7pTFsyO4vc8nqG+bKLG/TWSmBwVCpSSpwaYzor2yqbZlBte2vWLk0hq+XcivwiYGm2CqVmutSkpNJlNjxGsqodNVZioI93S154ltDZfBd1rEgnK+cqxzDLr0HW5PzEvP4YsRw6uFw+HpqbhqtREUBjYqtPNYdPrNPI9k+7F3iomgaWMpcJshC50Kixv0JFjr4nDjyeY6sNJRs+ncqGx97RQ5Ee9u1mB+8S8YLfGjWTmVC9gL1FU6ewkTzbYeHT6SQwBUsyr7VuLf1E9Fp7ooAvC1Vv8AlPiYTojRNl13d2bSalmNOm1zfVE+Pab8DgsOuHotUp0hmSmt2RNWYKAL26kmZ7Fw+QBE9VUAP6Wlv6zXg8FUqYakrPTtw6ZHJUBBUKV5lrA9hO3BSyqxk5yal5qXWvE3LSwZsAMOc3q2FLXUjTzqCPeDOrCiiptS4alheyZASBrew6jm++RtLdzIAFNMBSGHJW6q7uDc17nmqOfjMsPsLh2ZWpjKpAJWqQFIAIOauQRZQNegE39jFttUc/n9EzTqBgGUgg6gg3B9xEynLs/CmmmTkCjRRTQoAPdmM6pYxaoIiIIEREAREQBERAEREAREQBERAEREA4tp7UWgqs40JI0tpam79/OS3xnCm9tEkCz6rmBsNVFGnWLWBuOWqo1737ayUxGDD9S40tysyj4gHWavxWv2qn7x/wC8i5dKO99Dmwm8KVKnDUNmD5GvbQ5HbsTf6th7CJgm9NEi65iSAQoy5iGdUUgZtLl162trexFpsGFFyM1S9yPrX1PUd/s6zEYZeoNToT9Y97D1u/2tIuTSGvTuaa+8tNlYIHfnWmLXp3ZwSLPcEdNT199xflO18Plzj6Qw16VavQZP+L3FRTbqNQbEWkpSwik+tU9/FfofV79xMVww05qg5sp9I/XW/f4/ESKV3FlJR2Sf33PuDwtOomdTWGpFjWrAgqxVgfSeVMit49r0cGlRmFeoadE1WCVqugGigk1NMzXA69CT0kp9HFhzVb66cR+oF7ddZ5lvKr1Km0lLMKQ5c2Zm+qpUiyMCLEZiepmWI8qsjWEsz/N/fckNy8K2Iqvj8T6za9WZUQDlS7kk2Hc97zPe3bTYxGwmBpLU6qzv6o8hbDVvuEqVfbtdKD4cLUpqy1GLAnIFFbKFAtocov7mk9+MEwWFWnR9evVNK66cNDUysSbWDW6fpCceWVfU2k071qUvYuxA7cMVuHWpsQVqWIBv5FrC/gz0HYGxcSTZqtMAdWTMdPibXmrZm6WEOE9Lhy5sxLBlWpo9rBiQc05NgYXENTZaNdxSDVBT0pHkSsUUEsRckWN/4yslW4XD5L7s+sUq8OnTzcpLE1BdtQAzadek2UqT1cJSptTspp09RUAJsFI7ewTi3ewr4YMpR6rspcsz082jWyWuAAOosB8es6XZquEWiKbFWopY+iOZAF6KXHUfEXHQ9OzBTSM5NZXZbt/rxA2K92J4nPUzn0qDsRl9TpfKfbkW/e+I2C+o58rZrjiJrmVl1OXW2c/JfszVisA5JPpfrDVsWQi6ViwABq6aFQOwCjQnpvrpVNU1BxQM2YjMnRHUZb8WwHL4/OYa303+/bGFtFz/AOjPC7JdLkq7X4nWqBbi5M1soGU8nUW1Zul5LbOQrTVCCMoyi75zZdLlupMg6OzHFuauQqmnYup1uQTrUsSTrrfta1probLZVCqKwWyqAHQWyKBY2qdSUvp3dr3vBDVVZLn3LVErdDCMEenavaoFU+lXMhZqhurGoSDYqPco9snsHULIpIKkjoSCR21IJBk1KONP7N0REkqIiIAiIgCIiAIiIAiIgCIiAIiIB8yDxAQeB/76yLxG3wjuhpVCEvzKFINqRqWAzZjopHTrNCb1LmQGmw4jU1XVCfSFlvYG1gV636X8EQCayDwP/XSfcsgsLvWrj6p8wSmxAKG2dC5GYkDlCm/t+NtlDeVXcIqNcrTbXQAVCo99xmB8HXXQwCYNMWtYfKeUbcwBfZ1Woi3qYipUq/sLnquSfGUW+Qnp+08TkoVH+zTZvkptK1hqITCVBoeFg2T9p1On/KPnObGu0jfCsmyj4DDZ8ZhfpCqAMOpsQNRcj4zlwe7WFxGPxVBzkXMRSIJ5bC+nxJlh29sRnxODdCVsvB/yoHN/nPmxt2uHjlqVDmzlz7yrA6/5wPhOJVOmxTd70xOGVcMaxqUb5bkAMASdCw82OsvG5u0VTDoQuYA5eVSbct9QoJtp9817+0KZwjNVH5RjEQW0GSkHPXtzBj8vEh9gbvUEBDYjFKjHWmjrlb3sBf8ArJkqJa7RFp7UX3Yu01es7jOyhMhZaVUjOSCVFk0sB94nSuKzYJEpCoHFFAp4dcAEKv5wpnTTsDeaNgbKoZHoU6dqVlYgs1yx6Em972Xz2EndlG9CkT3pJ/IJ2YFcqoUxPDyuz2rfwfAi6OJqcbM7OaeapZRRreq2Q07jg6kFWHX87qZzU8RicuVnI0F2FGqTfOmawOHAtlD+fXA7XlntFp0XOasNHz7FZZqzXDuwBqKeSjXU8MHmUHhXuRpqT7xfTEPiCljUYNY6jD1CCdLE3w/kHS2ga2pGaWi0Wi4rDR8+xDU8U/o7u/K7F/8ADVSXTmyC4QZSAVJIHUGTIi0+wqlZZd33oIiJJUREQBERAEREAREQBERAEREAREQDk/Fiean76t/rj8WJ5qfvq3+udd4kZVoaeLPV8zk/Fieav76t/rj8WJ5qfvq3+udcRlWg8Wer5lU3spAcHDoXLVqmt6tU+jp2ZjYvb1sg/amGKpZcEEvriMRTTUknKai31Op5KbfORTbzUa2Or1c4YURwUX1SQCC7KGtmJYn3hRbtfLauOd8bhsMqnJhUNSoP+MafKp/RVvm/snFJrNKXsdFZNJN8SUxIH0rBr2tiKh+aKv8AGY4sWrYa/Xg1XPuZ1MV/y8J3p4SmvxdqhP8AKs27WUHGkfYwYt7Lu4/6RKyXlfCi+CE7r7qdm1t2qeLwH0WppmQFW7pUAurj3H5gkd5Qtx9gEEpU0ZHKsP8AeQkNb4gz1lFsAPAlI2Af8diR/wDqqD5839ZpjxWWPIrhSdyx7Bo24p7mrb4Kq2/iZ17J/J6P6pP5BNWyelT9af5UnBTwlSthKdN6dMqadM/WtrYKRcGiR2E1wrRQaclL1X+ydZwNSbe+M4va+v8Abr/EfOVx92iT6i2yMgHFuoDOz6KaFtC506WAuDaaqm6jMrKR65ck8UX9IaRYA/RtBeivzN73m1TLw3w5r9lpvPt5XW2A+YuFCsbkkVdbmoKgY3w5uQVA1vpprOzZGzXos2gswW54hY8iZRYcJeoAvrFSHhtac1+yWiIklBERAEREAREQBERAEREAREQCL23xTw1pZxZwzsv2Qri3UXOYqbHTTW/SRxwuI5rVa4uoAJQEhrqSbGpa2jfvP91ZPY3EZKbNdQQptmIUFrcoJJFrmQTbdqhTzYctm/NemOW7i+VqupsqNbML57XFiZV+prFVVo1Mxh6vEz569g18oUZbGrnsRn15SUv7b9phRoV1pVAWqvVakyKxUABiWKm+ckWzAdzp3mgbdr2vmokhU0NSiAx4VTObip9vJpy+LkXadWN2+4FNabUSzUmLnOllcBLAMXAGrNb1r5ewuQrxLZX/AA+TRUwNfK4SpXVnAF8twCBTAK+k6jI2vfNre0zOErZ2IeuEa/KqgEZsRxTrxNDlzJcW0b2CPx9VzBb0LBQSwqUhdhXUEAGobA0sx16Hv2mC7yVQmd+ACEJYB0Y3zVNQBU15VpnKOpfqLGK8Rkf8PkJRxRclnrBQ9NhZVu4UNnBXNZASy6Drk163kntLbfCovUNKoMqki4W1/wA0et3Nh8Zz7K2+XJNY0aa5EK+kW5YoC4IzEizEix8dTIXfnaTPUwlPDFawNZndFqDmCKLKQNOrXF+6j4UnLLFupaMKu8Pk3bq7s5EpPWfiGmt+ZEJ4h5icxBYBSegPX3Sv7t7QGJx1SsVqJxXLUzlfKwawUlgCo9GgOp6+6XzaVU0MFUIFmWibDreoRZR7SXIHxlaOyhgtnVHU5ODhyqsACxcgK7gHQnUhb6XJnPKFEo+7EZVbfsjZszHrWr4nGJqpdEQ+adNlQMPYSXPuInPhnrNtDGOy8psifoIcn9Cf2px7pUTTUK7o9HDqarMFqowRQSA4K5eoBtc9Da84t0ttmu7XqqpxFYsVLkMDUcnKgsfIHaZSbcfVmiST9D0vau1qWHpNWrOERe/UknoFA1YnsBKXubWeq9XFFCi1q7uoPUAnQG3e1pu/CfgXNPD1gM1Ki7CovjOoVKlu4U3H7cjd1966SoqBrEC2Ug+sO/i3ea48/Mk9hnhR8raLtsJr8b9d/wBCTr2R+T0f1SfyCaNl1QxLIRlsL27se837I/J6P6pP5BN8L8UVl+L9V8M64iJsYCIiAIiIAiIgCIiAIiIAiIgCIiAIiIB8IkTiN4qSVHQhvR9SBfXIz2AGpNl++S84TsldbvU1683X36ayC0UntZw1N66Ivo17OV9U5glHjXBBNgVvYnwfZffjtv06TtTKszLlJCgdGdF0ue3EUzf+KVvfPUv+l8PHifBsdQxYPUu1rnNqbdLm3aLlqR1OOrvVQGYi5CNZiLd1Zly663Klbdb6TY28tEfa6qAcuhzKWuL9gAfb750nZK689TXrzde2umswr7DRwA7VGAIYAtpddQbeyLikdTds7aCVlLU72DFdQRcjuL9RrIfFYV32ohByouGB9UHN6UlgD21FPx8ZLLssDo9Qa30bv56TZRwIVs+Z2NsvMxNgSCbD4D5SslmsSssb1KfvptV/puGw6q5RBxnygEF2JWjfuACrG50uV8ad+8RV6dDAOQWco9YDULSpc5LeAXQKPOvgzRs7APW2jiK1WmMi1FRGLXstIDKgW3QuS9+xzCcdPCVam2K9RAppHJRcknTJTViQOhOpW2k55Vu9bIuqWWlyd2phVp7OxRsFzYaqzD30msPgNJB7o7ANNcOn5yqtRyQNFGoW9r6nS3gGSW+20taGCHTFOeIfFFCudR7WLKvuv7JM7HAIdxbWoR8EsoH3H5yZRTmorcQpNRb1KZ+Gau4w+HpqzKtTEWfKbXyqWX32OtvIHiRWyNg4lEzrVw5Vh61Sm5b/AChgLyz/AIS8OKlLDUxq5xQZR3stN859wuLn2ia8HsstkpMzgM/QNYcMKL2A82aZY950NsGmSrdCQ2Xg2+gHM7X5nDKBTJABy2CjRdNB4tJnEY1KFAOwsqhRZR5soAHjWaMds4Ci9qlTSm2mfT1TMMTgqYpBq1VggynnflvcZevfNa3tnVCOWxSTUobd4beiiCQSwChmJynohcEgdT9W/b83yRf5U3npKbEOehuFuADTFW51+xc/sn2TFKlAnSu1xU4Wr2OcsRl1HdlNvNop4igQLYhhfIAC9j6RMyDKddVBI9x8GaVZjljr0OjD7dpu7It+Q1Ax7A0uHmt5+sHyM5qe9lI62YLw84JA1N6gydfW9EbdvjPoqYf/AOz1Lf7QC+Vcz++y2JPi06cPstMgCO+TKAAG0y20AFuloqxljr0OZd7KN7c2qF1sL3UUFrXt1F1Y2v3UzKrvVRW98+gFxlubkqMthrcZ19muhNp1/iofbqadOb/t7JqOwkzF8zlioUktclQbgajpeKsZY69CRBn2a6NLKLXJ9rG5+c2SSjEREECIiAIiIAiIgCIiAIiIAiIgCIiAIiIBqp4dVLFVALG7WFrnpcyu7k4WotN2qFCHqNUBUWJNQ5yxN9RZhbQEe2WecuMrrQovUynLTRnIQC5CgkgDzpKONWnoWTtQom39mjGbQepTZ/QBcOCHK+l1ZgAQRbnFzYeqdbS/YXDCmioosFFv7n395VNx9hBf8RmLFgWY52KGo5uSBezkA2zS4mZ4KrWepfEeyOh5Bs/epWxFStjKlmZiFzXAFPNdRTFtF6dOvU3MvuxcfTr1VNFg4RCSV6DNoov8/lKxsDZlSnVxbIXamuKqqqKwAHpWAAB94FhLhsrD1aQJamzu+rEulhboqjwPvufhz4abnU6JqsbU5okdo/U1P1bfymcWI2a9WkEeomXlbRHU8tiNVqg201me0MVU4VT0J+rb89Psn2zRtChUr0OEabKGAuQyHTwRfUTsqmzNRlGFqbdUDsK5Vr0rqwZSKb6MGZx0q/aYm3TWfKW7wUkLwhe1xw37KyrpxdNGYfEzmfYrls2Wp1BALUyARVaoCATbTMQPvvPlPY9RaLU1DksqpmZlOi1XqWsGva1Qra/QCLfalfPw/wATfht28modCQW1KvcZwAVGWqLKFVQB2sLSU2fh8iBLqQosuRSoAGltWa/zkE2wXykLxlJKFjxEuTTVVBJv15Qbjv5GkyOw3u+lWz25Q6ACxJFrHyxPn36WmxDUna3QssSs0NkVhUztnNq5qqBUFiD2fmFz28W0sZZKbEgEixt0629l5NTNxa2/JlERJKiIiAIiIAiIgCIiAIiIAiIgCIiAIiIAiIgCIiAYogAAAAA6AaAe4T5VUlSAbEggHwbaGZxAK3uju/Vw9EU8QabZWuDTLHMb3zsWA1ub2198skRKxioqiJlJydWc20VY02VAGLArqcoFwRe9jN9NbADwAJlEmhOa1BERJKiIiAIiIAiIgCIiAIiIAiI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http://visual.merriam-webster.com/images/human-being/anatomy/skeleton/f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967266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visual.merriam-webster.com/images/human-being/anatomy/skeleton/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185547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maresh.wikispaces.com/file/view/mu.jpg/182489113/mu.jpg"/>
          <p:cNvPicPr>
            <a:picLocks noChangeAspect="1" noChangeArrowheads="1"/>
          </p:cNvPicPr>
          <p:nvPr/>
        </p:nvPicPr>
        <p:blipFill>
          <a:blip r:embed="rId2" cstate="print"/>
          <a:srcRect b="10796"/>
          <a:stretch>
            <a:fillRect/>
          </a:stretch>
        </p:blipFill>
        <p:spPr bwMode="auto">
          <a:xfrm>
            <a:off x="1981200" y="2425379"/>
            <a:ext cx="5410200" cy="40516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434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Muscle Anatomy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469" y="990600"/>
            <a:ext cx="6894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Cells filled with</a:t>
            </a:r>
          </a:p>
          <a:p>
            <a:r>
              <a:rPr lang="en-US" sz="3600" dirty="0">
                <a:latin typeface="Arial Black" pitchFamily="34" charset="0"/>
              </a:rPr>
              <a:t> </a:t>
            </a:r>
            <a:r>
              <a:rPr lang="en-US" sz="3600" dirty="0" smtClean="0">
                <a:latin typeface="Arial Black" pitchFamily="34" charset="0"/>
              </a:rPr>
              <a:t>          contractile proteins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nlm.nih.gov/medlineplus/ency/images/ency/fullsize/19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715000" cy="457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holar.vt.edu/access/content/user/chelle92/portfolio-interaction/sarcom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391400" cy="65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sus.edu/indiv/l/loom/wk%208/skel%20mus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44900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2423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Massage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58669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Demonstrated to reduce stress hormones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Increase blood flow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Helps healing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Helps growth via hormone stimulation</a:t>
            </a:r>
            <a:endParaRPr lang="en-US" sz="3600" dirty="0" smtClean="0">
              <a:latin typeface="Arial Black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721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Anatomy – How stuff is set up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2050" name="Picture 2" descr="http://www.ifafitness.com/book/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890213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616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Physiology – How stuff works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026" name="AutoShape 2" descr="data:image/jpeg;base64,/9j/4AAQSkZJRgABAQAAAQABAAD/2wCEAAkGBxQSEhMUExMUFRQTFR0aGRcYFxwZGhwaGRoYGh0dGxoZHCggHRslHBgWIjEiJSkrLi4vFyEzODMsNygtLiwBCgoKDg0OGxAQGiwkICQsLywsLCwsLCwsLCwsLCwsLCwsLCwsLSwsLCwsLCwsLDQsLCwsLCwsLCwsLCwsLCwsLP/AABEIARMAtwMBIgACEQEDEQH/xAAcAAEAAwADAQEAAAAAAAAAAAAABQYHAwQIAgH/xABFEAACAQIEAggDBAgCCQUAAAABAgADEQQFEiExQQYHIlFhcYGREzKhFGKxwSNCUnKCotHwQ5IIFSQlM1OywvE0RIOT4f/EABkBAQEBAQEBAAAAAAAAAAAAAAADBAIBBf/EACIRAAIDAQACAgMBAQAAAAAAAAABAgMRIRIxBCIyQVFhE//aAAwDAQACEQMRAD8Aw2IiAIiIAiIgCIiAIn6ovsNyZsXRDqmopTWvmjsCw1Lh0OkgEf4rWuD91bW234iepN8R42l7MciekUwWToNAwGHI72QMfdjeRuc9W+W45T9l/wBlrW7Okk0ye5lN7DxUj1nbpmluHCti/wBmARJDPsmq4OvUw9ddNSmbHuI5Mp5qRuDI+TKCIiAIiIAiIgCIiAIiIAiIgCIiAIiIAiIgF46msqXEZpR1gFaCtWIPC6Ds/wA5U+kvvTrO2NRtzxlT6g3tmTg/r4Wqo90b8BJXpnhmNVwFJsTwBP4TZ8VezL8h+ivHNGvxlp6J5ydYuecoTKb2sb90tOQ5bWTS7U2VTuCRb2B3mv2Zia6+8qV8Pg8cB2r/AAXPeCGdL+RD/wCaYnPSvWJl5xGSmmgBb4lG1+RLKCT/AJjPOGMwzUqj02tqRiptuLg22PMT5c1kmfQg9ijhiInB2IiIAiIgCIiAIiIAiIgCIiAIiIAiIgGs9RmOX4yUyBqR6jKbDg1Igi/M3At5Hvlrzv4prFqLaWLcCGIPlpB7XmJj/QXpF9ir6z8rW3HFSrBgfEbFSO5jNk6WUWWpUdCwGr5Q1gQ29+4jce82/GafDJ8hNdP3FdFhXrYeuQitZviDYBmVRva2/aNjOLMcOz1viatS3+XUoAI7772HcJMYatSFOiXqaDTLlluAd9Nhvvyv6yuZ1SVmBXem1S1zfg3Hh5Hj4TTFf0zt/wALFjqhbK6ov2yyimbgXq37P1t7TzdmbXrVTxvUb/qM3PrBzJsJlCGnYMcQgQ/s3SqQwHfZdpgRmC+Scml/TbSmopsRPujSZzZVLHuAufYRVplSQwKkcQRYj0MgWPiIiAIiIAiIgCIiAIiIAiIgCIiAJ90qTMQqgsxNgALknuAHGd3I8mrYystGghd29lA4sx4Ko5kzVchyKjlxC02Wpin2ata4W/FaI4gfeNifDhO4QcniOZSUV0rmSdU+JqgNiKtLCqRwc6n9UXYepB8JsWcYNWwqEVBWZFUF1FgWUBSbXNu0vDlKJ0vo1Kfw9NYkP819jfiLcgCL8e7nJ/ovjPgYSkb6kJcMpNwbkb+fjNUKnB6Zp2eSw5szwtJrE8xftMotceIgKpSmqIH/AEgvc3GwPC1u+dvO8rWoFemwVSAbE/2CJIZFghRQsSGZfDYbcfObJSXgZlF+RxdLlo/Z0p16VNgzX0ugYDSpAt3GzHfjvKNlGXZXSqfE+xo7Dhqaoyg/uMxB9Zo2eKr0U1gHc3v42O8oeLy2lq7BuhPbCuAVsb2PgZmVUZLWXdjjxEpic9fSTT7NMcRT2A81FrCcyV8JmFL4GL7angWG6nvVwdSn6d8pWMxFak5AZm7W1/ltfkeX4eEsGAyTD1wrYbEgPYa0Rg6hrb2GzKL34xOlJYIWNmZ9OugVfLq2kBq1CpvSqqLgjua3Bhff3EqRE9bdGsOwpvh6lTVdbg2tpPv5TGusPLKT4g0X0JXG3xQLXPIVLcRw34j6TI6nrRpVizTLYnNjMK9J2p1FKupsQf74eM4ZIoIiIAiIgCIiAIiIAl36P9X71FFTFOaKHcIBeoR4g7J63PhJDqp6KfFJxdVdSo2mipHzVBY6vELt6+UvuPok1Chalfe6sTf1IFh785emnzI22+J0stwtPDYd0wiBFI3Ym7uRzZjxA7th4SGyDCu1c1KgPZuR/ftLF/qwEBWFgqk7G4FtwSL77+MiczxP2dTTRQ1YLqJ3A4jv5WJ9jN8IKKwxzm5PTg6WYjsJsCS/MgcrbXnJh80KrTp2BTRvYg21E8pWcyxa4jSWbUV/Y4D348uE+VUBgx1KBz3BA7+FtvOevp4uGtZJitVJKZ3tuu1uc+M0zYUKVOk2zO5J7yAefhIrK8eFFNw4eyLw21cu4d4le6Q5k9WsXCimAXVWe1203uwB48DYTycWsPYvSSxXSP4yVVJPa+UEbC3CwG8hcKRcE2BfsnxPLfw9+M6NPEFBuwqMd7GwO/gOAn7Tqh6i6dtHaZO8DfbyhfUPpH5nmDgPRZTc7o6sV2P7SjY8xtb1EsHV1lNa7VKLUtRGmzNZhvyA3HtvadbFZWay0qg3/Rtc+AYb/wA06vSjPzl+nD4YBa7IrPWIBKhhcKgOwNuLcd9rcZCyfj1loR8uI1x8zp5XTL4ioGr1R2UBv6nuHDczFOla1HrNiNyHa556STfjzU8m9Jx5F0uFQinj+2DsK53df3zxdfHiPHhLRUy80gGW1Siw2sQylW46TwIPd+BnNcoy3fZ7OLj69EPiso/1jgy9P/1WGXhzqU/2f3l4jwuO6Z1NTy5fslUVqRvQfY9635Hw7jK30+yUK/2mkP0VY9q3Ban9G3Pnfwkbq8elap7wqEREgWEREAREQBPuhSLsqruWIAHiTYT4midT3R0Va5xdVQaWHYBAeDVvmH+UdrzKz1LXh43i01ilQXAUaOHp210qap5ftMfvs1z4XlbwlJTVdirVPm4EDmBfcXPGdzG4i7OSe0WPHw5nn3yKbEoAz6iF4luBNhYC3i3Ad58J9auCgj5s5ObO7jMUKY1JSqAgbBtxwHzHjzFrczKd0mxru9wQAp/S+QHYBPMaT7kzQcpxmqjcVCWAQlHW9lYsA297/IwEgOs3LFpYlSigjEopqKPVQR67+3fOJWKTxHcYNLTP2qsLGkOweQ4jzM7GBTEhg1I3v+ox2Pha/wCG85KtBqR00rEc3Py2HG/daR9VKTsP0xU8zpYj0PH6Tx8PUaGKptSPw2U/DF1tfiNx3bcJCZ1RdqrtVqqDvoXjpHLwFuMnMMtT4dICorqKQ7Rvc9nj6yqdJ6dJXOou5LXNiBYlVJHjvLzf0TIxX2ImrhypurfEY8COHp3mSdFiF0g/ptixHdfYed7XkbScL28ODt8ytuR49xHjJfA0vhujgEu5tp/ZJ4k+Njt7yBYu+SYfXdABvTdRbhc/DB/n1e0x3pjjPi43EtyFQqv7qdhfoomw9G6q0adSodlw+Hqtfv0MN/MkH3mEVqhZmY8WJJ8zvMvyH1I0UL2fEnejfSqtgzZbVKRPapPcqe8j9lvEet5BRMyeFzXMvx9DFKXwps1u3Qe2q3M2/WXxHrbhOKkqANTqAth6o0sp4p4jyO4PKwmW4XENTdXRirqbhgbEGaDk2eDGCxAXEAdpRstQDiV7j3j1HOaq7VL6yM863H7RKf0kyN8HWNNt0btU3HB0PAjx5EciDIma0+XrjcO2Hc2Km9Gof8N+GlvutsDy4EcNspr0WRmRgQyEqwPEEGxHvI2VuDwrCaktOOIiTOxERAOxgMG9aolKkpepUYKqjiSZ6PwOVJg8NQwiEE0VuzDm53dvVr+igSidV/R8YRftmIFqzr+iUjenTOxc34M4OlfAk85chiSylzxc38hy/L3M1fHr75Mz3T/SI3PAlnrVnKoNhbcnwA79renjIHo8v26tqqD4eGoAuwvsFA5nmxjrAqs9ehg6YJ0U1Zrc3qb29F0Tr9NcauX4EYOmR8bEf8Qj9kfN6fqDv7fhK2WcJ1w6cXV70k+05vWFQ6UxqlUTkpp70h6IpX+LvmidYmXG1Gsq3alRYDxI2sfcH0M85ZdjGoVadVDZ6Tq6n7ykMPqJ6xc08wwib6VxFNKiN+yxAYf09DM1U8ZeyOowKpQYALR/W7VRDYkX4Br8VA3v47zraaIIHwjUYnezFE9NiT5m0svSzKDQrstUNSqHgyjsuNt9txy4fSR+BwbllHxQ2/ykkX8ASNps9mYtWBwqmnQOgi1JeyL2AtaxtxIkN0iokMdNKm3aFwb3+QcwduEuWWYQimg1WspBB35m1z5WkV0hynWdOkNqIPGxNgRt9ZaT+pFL7FHak4IYMqd6Fh9DxInby3DgCrTQ7Fdeu2yqONudypbfwtJar0Y0hStCo7NyN7DztLBkfQfEVChcLRQA9kiwJ3tdeJFjzkXJL2WSb9Ff6Z4s4fLavEHEulFe/SL1X+gpqfFpkE1Lr8xIXFYbCpslCjq83qsSSfGyp9ZlswWS8paa4R8Y4IiJwdifdCqyMrKSGUggjiCNwZ8T9VbkAc4Bq2Aqh/guxCviKClrbC5O5t37X9ZXeszLClSnX/5o0uRw1oAL+GpCvsfGSdLK204RtQ0/B0NvuCCeFrg7EEbyfzbAjEYWth6h7YVWR9vnQXBtfa66lM3Tg51/6jJGSjYYxERMJrE0bqo6MJU142uoenRbTSpng9UANdr7aVBU25lh3b5zN6yKhoyzBhR2Rh/ifxuzE/Un2nda1nM3iOri8WatXRq1Fmu57/8A8HASTr1hrVeS2J/IfjI/IsNp1VG+ZrWHcPHz4+k7OT4c1q1zsussxOwCJxJPcBPpLkTA+yPzHvSw1XF4+ubBSqJb5iwRVsv3iQ3lueUxPPc1fFV3rPxY7DkqjYKPACTvWH0p+21ytMkYekzaB+0Se1UPi3LuAHjKnPmzn5M3QjiE9MdXFOouTYJqhJ7L27whqMV9hYjynmeen+i2JKZTl5tcfZ1uP78or7IT9EniMTrGmtTSoo4Fl1LvzB4r6SKx2EwlLS/2dB43b6DmZyJjwTdH48j+U6uaudOojUdXHzBmtQwzOR2qtcsiWVQpGwA/HaV3pGjFkYm5C2FuVyePtJY12amhU6bg8uO5+s4scWC07XJ33sPrLtfUkn9jn6N4ir2dZbSOBB4+Y5iWum4BspvfieQv573kHhf0dNWfbsj8J1WznU2inz4n+++QcdLKWGef6Q+BUYrDYhP8akUPnSPH1Dj2mTTYevBL4fCtyWoy/wCZQf8AtPtMemOSx4aovUIiJyeiIiAaZ0Rzlq1DSVJZBa4sN1tuNtwQeHffvnd6UZh8GlVsArimQLHca7Jc/eJPt5CZvk+dVsK2qk1j3Hce3I7Dcd048bmlWrcM2xN7DYevM+t5pV/0z9kHT9tOlERMxcTYeqrpEK2FqYSoe3QUmn40ydx5qx9mHdMenayzMamHqrVpMVdDsfxBB2IPcZ7F49PGtR6KyjLC1jyJLb7juAHtIfrPzKjgMBUw6W+0YoaAt91psQXJHEAgaR36vAzOMV1oY9k0I1OjfiaSWY+pJsfK0p2IrtUYu7M7MblmJJJ8SdzLWXOSwlCrxenHERIFhPT+X2o4TC4c/wCHh6an97SNX1M815RQFSvRQ8Hqop8mYD85vGeVKhrvo5MRubXPcPGWpWyJWvh0M1LUqhsdr8JzvnB+AqlgCW/W7gN/ynzm5+IQeDFQSp48N/XwkR0iwumjh6qkgkMp7rA3B89zN0uLTGvZY0zumoVQSQB8wHE8dgeU46+cq6mxK6flbjfvv3eFpQ8PmbK26hidgDwnL8WrWqaUU3JsFUXPlYTzy4dZ0t2NzQvSSzX07Hz/APE5cl2Vn5gfWfWTdDMUaJBpFXZx87BdgO4m/EmWXC9CqmhkZ6ag2sQSTt37C85/6RS9nvhLfRRumpGIwNenxamvxl8DT4/ya/eYpPS9Hq5qq7M2JpurAgqUI2YWIvc8jPP3SfIK2AxD4euAHTcEG4ZTuGB7iJjtab1GqvUsZExESRQREQBERAEREAREQBERAEREAsXV5l5r5lgqY/56Mf3aZ1t/Kpms5+rGoxU2NNySP3je/wBLekp/+j/QDZlUY/4eEqMPMtTT8HMuWa7Ylu50Ye3a/KafjcZC/wBEd0iqKhFbUWFYkhQNwe/++Np1hXOIoCmGBZB2fvAXsbcmFyCOYN97SNzuqS1NSdgpPux/oJ95bhu0rKbWP9/Wa3LuMzKPNIsO9yCm4PMW3E07q+wTU6Hxitqlcmx7kBsAPMgn2lSxLqx7ajUAdRGxNudx+c1jo7SU0MHoHZNNbeg39b3nFkVFHUJNslUc00u3rOhhM6Zy3ZFgPznD01zQUlCX3YyE6POzVfm2Km4/CZ4ress+cLHiMbsL8WO3pxmUf6ROAGnA4i3aIemT3gaWW58Lv7mXfO65WuqnYqo+pMpX+kBiwcLl6cy1RvYIPzM5tXDqtmJxESBYREQBERAEREAREQBERAEREA0vqDe2PxHecE4H/wBlE/gDLnnB/wBoT+Ie6sPzmddS2K0ZtQXlWV6Z/iRiPqBNT6QYEium3B5oofSNyKFnaWqJ+5/3NJHIcQodb8OY7xOxm2WFqibfq/mZZOjfRVQQ7iaJtaQijrZ7k4p0q9dTdfh2U+LWUA+NyL+Rlo6q8f8AGwi022fDsR5q1yCPqPSUnrt6TNhaeFwuHfQ7E1ahFr6R2UBHcTrP8AlD6AdPa2FzClWr1Xek36OoCdgjEdoDhdSAfS0z2XeSwvCrHppvTKs1XGnmtO+3jynW6J5zpxZUm9kYkeVv6yb6Soq1HqCxLXII4Ha4P1Ezzolf7VWa/wAtI3J+86/0loJNEpcNM6ZqtRaVemeYU+F+EyXrszMPiMNhx/7agNX79XtEeihPczWchK11amWBBUHyZG29wx9phHWgf964yxvaoB6qigj0It6SF3PqVq70q0REgWEREAREQBERAEREAREQBERAJPozmP2bF4audhRro58lYE/S89TZnQWo6MLG5BB7wdwfaeRp6Y6p8W2JyzDfEN6lJSAe+nTdkX1AUCd1vGcTXDv4vAKHQ24X/Gc9HHAvpvZRx8hxn5nQJUWNiCfr/wCJWM0xP2bC4ysxsyUHCn77jQv8zCaJf0jH+GH9Kc6fG4qtiHN9bdkdyDZVHgFAkTETIaTZuhmbtjqFFbajhqYouvE7CyNsQbEC1+9TGKNGkWWnSO7G7HcsRzvxte4EgeopCMdUqEkU6dA6xybUyhQfXf8Ahmi9K8jC3NMWBa+rjs1jtbhf8pu+LNb0x/Ig/wBHV6IVSKrqVtrpHhsQbXHLjcTMetvAlMcaukqMSi1OG2r5Wse+63Pi01noPg3FUs7ALwVePLv8h9ZE9c+BV8sWp+tRxXZPPTUBBHqQp9Jz8rG+HXx9SMHiImM1CIiAIiIAiIgCIiAIiIAiIgHJh6JdlRRdnYKB4k2H1np/IMEMHRNClxw9NU4fMRu5sP2m1H1nmbKsQKdei54JUVj5KwP5T0risSaeMqcwyE25EEgiWpXSVvo/aOP+I1rMd+Fv6zMuuvPrVPsCAgIy1KrHbUxXsqO9VVvUnwmrY/OFpIGVQGIv68BMN62314ylUPGph1Y+Yeov4KJ3c+HFS6UiIiZjQah1LLdMeB81qJHkDVv9Ss2LLv0lA0330rt7zz91V56MLjlDm1LED4TnkNRBVvRgPQmeisppWZx9385at8IzXSKy5dNUKB8tNm9eAlQ6/cSKOCwuHv26tX4jfuopG/q49pqOW4EfFdyBwCj8Z50668++15pVCm6YYfBXuupOs/5ywv8AdEWz1ntccRQoiJEqIiIAiIgCIiAIiIAiIgCIiAJ6Y6O0vteCwWJB1FsKKbn71MaD63UzzPN86js2/wB3PTJ/4NdgP3XVW9r6vrKVNqXDixbEmM3wDvUCgbBQPpeYb09zVMRjHNM3p01FNGH6wTiw8CxYjwImydZud/BwGIZD+krBaQPcH2b+QMPWeeZ1bLuHNS5oiIkSonqHo3mxejSqk9qrRpE+ZW5P99883ZDk1XGVko0Rdm4k7KqjizHko7/znoGngWpmlSp7qqqByJVVVQbeNr+svRHWRueIlc26SnDYHE4okXRXKX4az2E9NRE8t1KhYlmNyxuSeZO5M2nrpVqGXYOibg1Kmp/4FNgfVyfQTFJOx/Y7h6ERE4OxERAEREAREQBERAEREAREQBNl6mMOi4DGVdXbqVVS19hoRiPXtsfQTGppvVYxTCYsknRUrUkA7iocsbeTIJSlbNE7fwZO9N8pbF5a7UiWqYdxUZeGpFVtWnvKhr27ge6YrN16PZlTofGqVBdaVKsdIJIJCEG+w3/V9TMKnfyUlPhzQ34dEREgWL/1W1Cq4xlUE2pC/DYsxK35A2uf3fCadk+YrVq69fMcCp9ONx7Sh9GqBw2VqVKiriXNW52IRewtu8ga2/8Akk10aZr0yDu+kswAG13vcDkFC8e+b6FkDHc9kd3r47eXYeo1rnFDSL8jTqX/AOlZg81fryzbV9lw4PAGqR3XJVfwf6TKJin+Rqh6ERE5OhERAEREAREQBERAEREAREQBNkWguCy2jRA/SFS9Tv8AiOLkfwjSvpMs6PUQ+JpA8A2o+ITtEeoFvWXrPswNR9N+766v6TT8ePfIhe+YdXMMxK4Ku22p1FPYW/4jEsfMqGmfS05uT9kI7nQn1DSrTi9/c6p/ETu5PgDXrJTGwY9o/sqN2Y+QuZ0pbujVD4VD4lrGqTdu5FOyjzYFj4IJxCPlLDucvFaSme5kNQRNqdNQoXuRLAD1KqP4PGTHRfFBHGr9UAnzABP029JTNWo3PBjqPgi8JN5QxJA5tb01m7X7gEtNyMbIXrJx5rY+oSb6VRf5AxHozNKvO5nGK+LXq1BweoxHkSbfS06c+e+s2r0IiJ4eiIiAIiIAiIgCIiAIiIAiIgEn0dzX7LXWrp1WBBHgZf6HTfDVLCoL8dmVfLd2tba58TzmWxKQsceI4lWpey4dNs+oVUSlQUXDXqOBpU6dlAA9STw7rynxE5lJyes6jFRWITTsIqrSFNguhKYAOx3Ftjbcaid/MzMZ3qebVRpGq4W2xA3sLWNtyLE851XNRZzOHkXzH0KDAkBQSqEgHlcXUW53N5F9JMYlFai0idVQ6QfC1mI9Oz67eFafOah4aV35D2G9xYflOgzk8ST5yk79WInGrHrPmIiZy4iIgCIiAIiIAiIgCIiAIiIAiIgCIiAIiIAiIgCIiAIiIAiIgCIiAIiIAiI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humanphysiology.blog.com/files/2009/07/r3_03_human-physi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8653"/>
            <a:ext cx="3200400" cy="479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289" y="1106269"/>
            <a:ext cx="260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Organism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489" y="1868269"/>
            <a:ext cx="199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Organs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6889" y="2669738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Tissues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6089" y="339226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Cells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5052" y="4078069"/>
            <a:ext cx="291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Organelles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8289" y="4800600"/>
            <a:ext cx="1741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atoms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2" name="Left Arrow 1"/>
          <p:cNvSpPr/>
          <p:nvPr/>
        </p:nvSpPr>
        <p:spPr>
          <a:xfrm rot="20682867">
            <a:off x="5132133" y="2271025"/>
            <a:ext cx="1671491" cy="9171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583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Levels of Organization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Explosion 2 2">
            <a:hlinkClick r:id="rId2"/>
          </p:cNvPr>
          <p:cNvSpPr/>
          <p:nvPr/>
        </p:nvSpPr>
        <p:spPr>
          <a:xfrm>
            <a:off x="1066800" y="5106832"/>
            <a:ext cx="1371600" cy="12954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Tissues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7735" y="144780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Bone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7735" y="2438400"/>
            <a:ext cx="196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Nerves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7735" y="3429000"/>
            <a:ext cx="391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 Black" pitchFamily="34" charset="0"/>
              </a:rPr>
              <a:t>Integumentary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7735" y="4419600"/>
            <a:ext cx="1968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Muscle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7735" y="5297269"/>
            <a:ext cx="252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 Black" pitchFamily="34" charset="0"/>
              </a:rPr>
              <a:t>Cartliage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384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Bone Anatomy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618" y="1371600"/>
            <a:ext cx="7211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Protein matrix with calcium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17410" name="Picture 2" descr="http://upload.wikimedia.org/wikipedia/commons/3/34/Illu_compact_spongy_b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13232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76200"/>
          <a:ext cx="8839200" cy="6634798"/>
        </p:xfrm>
        <a:graphic>
          <a:graphicData uri="http://schemas.openxmlformats.org/drawingml/2006/table">
            <a:tbl>
              <a:tblPr/>
              <a:tblGrid>
                <a:gridCol w="1447800"/>
                <a:gridCol w="7391400"/>
              </a:tblGrid>
              <a:tr h="1411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Bone feature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Definition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9213"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articular</a:t>
                      </a:r>
                      <a:r>
                        <a:rPr lang="en-US" sz="1600" i="1" dirty="0"/>
                        <a:t> process</a:t>
                      </a:r>
                      <a:endParaRPr lang="en-US" sz="1600" dirty="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projection that contacts an adjacent bone.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7261">
                <a:tc>
                  <a:txBody>
                    <a:bodyPr/>
                    <a:lstStyle/>
                    <a:p>
                      <a:r>
                        <a:rPr lang="en-US" sz="1600" i="1"/>
                        <a:t>articulation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region where adjacent bones contact each other — a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</a:rPr>
                        <a:t>joint</a:t>
                      </a:r>
                      <a:r>
                        <a:rPr lang="en-US" sz="1600" dirty="0"/>
                        <a:t>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65309">
                <a:tc>
                  <a:txBody>
                    <a:bodyPr/>
                    <a:lstStyle/>
                    <a:p>
                      <a:r>
                        <a:rPr lang="en-US" sz="1600" i="1"/>
                        <a:t>canal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long, tunnel-like foramen, usually a passage for notable nerves or blood vessels.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213">
                <a:tc>
                  <a:txBody>
                    <a:bodyPr/>
                    <a:lstStyle/>
                    <a:p>
                      <a:r>
                        <a:rPr lang="en-US" sz="1600" i="1"/>
                        <a:t>condyle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large, rounded articular process.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41165">
                <a:tc>
                  <a:txBody>
                    <a:bodyPr/>
                    <a:lstStyle/>
                    <a:p>
                      <a:r>
                        <a:rPr lang="en-US" sz="1600" i="1"/>
                        <a:t>crest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prominent ridge.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213">
                <a:tc>
                  <a:txBody>
                    <a:bodyPr/>
                    <a:lstStyle/>
                    <a:p>
                      <a:r>
                        <a:rPr lang="en-US" sz="1600" i="1"/>
                        <a:t>eminence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relatively small projection or bump.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7261">
                <a:tc>
                  <a:txBody>
                    <a:bodyPr/>
                    <a:lstStyle/>
                    <a:p>
                      <a:r>
                        <a:rPr lang="en-US" sz="1600" i="1"/>
                        <a:t>epicondyle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projection near to a condyle but not part of the joint.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213">
                <a:tc>
                  <a:txBody>
                    <a:bodyPr/>
                    <a:lstStyle/>
                    <a:p>
                      <a:r>
                        <a:rPr lang="en-US" sz="1600" i="1"/>
                        <a:t>facet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small, flattened articular surface.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41165">
                <a:tc>
                  <a:txBody>
                    <a:bodyPr/>
                    <a:lstStyle/>
                    <a:p>
                      <a:r>
                        <a:rPr lang="en-US" sz="1600" i="1"/>
                        <a:t>foramen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An opening through a bone.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213">
                <a:tc>
                  <a:txBody>
                    <a:bodyPr/>
                    <a:lstStyle/>
                    <a:p>
                      <a:r>
                        <a:rPr lang="en-US" sz="1600" i="1"/>
                        <a:t>fossa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broad, shallow depressed area.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213">
                <a:tc>
                  <a:txBody>
                    <a:bodyPr/>
                    <a:lstStyle/>
                    <a:p>
                      <a:r>
                        <a:rPr lang="en-US" sz="1600" i="1"/>
                        <a:t>fovea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small pit on the head of a bone.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41165">
                <a:tc>
                  <a:txBody>
                    <a:bodyPr/>
                    <a:lstStyle/>
                    <a:p>
                      <a:r>
                        <a:rPr lang="en-US" sz="1600" i="1"/>
                        <a:t>labyrinth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cavity within a bone.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7261">
                <a:tc>
                  <a:txBody>
                    <a:bodyPr/>
                    <a:lstStyle/>
                    <a:p>
                      <a:r>
                        <a:rPr lang="en-US" sz="1600" i="1"/>
                        <a:t>line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long, thin projection, often with a rough surface. Also known as a </a:t>
                      </a:r>
                      <a:r>
                        <a:rPr lang="en-US" sz="1600" i="1"/>
                        <a:t>ridge</a:t>
                      </a:r>
                      <a:r>
                        <a:rPr lang="en-US" sz="1600"/>
                        <a:t>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7261">
                <a:tc>
                  <a:txBody>
                    <a:bodyPr/>
                    <a:lstStyle/>
                    <a:p>
                      <a:r>
                        <a:rPr lang="en-US" sz="1600" i="1" dirty="0" err="1"/>
                        <a:t>meatus</a:t>
                      </a:r>
                      <a:endParaRPr lang="en-US" sz="1600" dirty="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short canal that finishes as a dead end, so it has only the entrance.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213">
                <a:tc>
                  <a:txBody>
                    <a:bodyPr/>
                    <a:lstStyle/>
                    <a:p>
                      <a:r>
                        <a:rPr lang="en-US" sz="1600" i="1"/>
                        <a:t>process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relatively large projection or prominent bump.(gen.)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213">
                <a:tc>
                  <a:txBody>
                    <a:bodyPr/>
                    <a:lstStyle/>
                    <a:p>
                      <a:r>
                        <a:rPr lang="en-US" sz="1600" i="1"/>
                        <a:t>ramus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An arm-like branch off the body of a bone.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213">
                <a:tc>
                  <a:txBody>
                    <a:bodyPr/>
                    <a:lstStyle/>
                    <a:p>
                      <a:r>
                        <a:rPr lang="en-US" sz="1600" i="1"/>
                        <a:t>sinus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cavity within a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</a:rPr>
                        <a:t>cranial</a:t>
                      </a:r>
                      <a:r>
                        <a:rPr lang="en-US" sz="1600" dirty="0"/>
                        <a:t> bone.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213">
                <a:tc>
                  <a:txBody>
                    <a:bodyPr/>
                    <a:lstStyle/>
                    <a:p>
                      <a:r>
                        <a:rPr lang="en-US" sz="1600" i="1"/>
                        <a:t>spine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relatively long, thin projection or bump.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213">
                <a:tc>
                  <a:txBody>
                    <a:bodyPr/>
                    <a:lstStyle/>
                    <a:p>
                      <a:r>
                        <a:rPr lang="en-US" sz="1600" i="1"/>
                        <a:t>suture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Articulation between cranial bones.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65309">
                <a:tc>
                  <a:txBody>
                    <a:bodyPr/>
                    <a:lstStyle/>
                    <a:p>
                      <a:r>
                        <a:rPr lang="en-US" sz="1600" i="1" dirty="0"/>
                        <a:t>tubercle</a:t>
                      </a:r>
                      <a:endParaRPr lang="en-US" sz="1600" dirty="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 projection or bump with a roughened surface, generally smaller than a tuberosity.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213">
                <a:tc>
                  <a:txBody>
                    <a:bodyPr/>
                    <a:lstStyle/>
                    <a:p>
                      <a:r>
                        <a:rPr lang="en-US" sz="1600" i="1"/>
                        <a:t>tuberosity</a:t>
                      </a:r>
                      <a:endParaRPr lang="en-US" sz="1600"/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 projection or bump with a roughened surface.</a:t>
                      </a:r>
                    </a:p>
                  </a:txBody>
                  <a:tcPr marL="23356" marR="23356" marT="11678" marB="1167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ce-and-emotion.com/dataface/anatomy/media/cranium_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55957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ce-and-emotion.com/dataface/anatomy/media/cranium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772400" cy="6176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283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David Syracuse</cp:lastModifiedBy>
  <cp:revision>8</cp:revision>
  <dcterms:created xsi:type="dcterms:W3CDTF">2014-01-17T01:56:48Z</dcterms:created>
  <dcterms:modified xsi:type="dcterms:W3CDTF">2014-01-17T18:08:21Z</dcterms:modified>
</cp:coreProperties>
</file>