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2394" y="-6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131-B56F-4893-BA4C-503D1CB51E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6E41-FE56-4C03-A186-ADF97FC2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1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131-B56F-4893-BA4C-503D1CB51E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6E41-FE56-4C03-A186-ADF97FC2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6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131-B56F-4893-BA4C-503D1CB51E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6E41-FE56-4C03-A186-ADF97FC2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55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131-B56F-4893-BA4C-503D1CB51E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6E41-FE56-4C03-A186-ADF97FC2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4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131-B56F-4893-BA4C-503D1CB51E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6E41-FE56-4C03-A186-ADF97FC2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69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131-B56F-4893-BA4C-503D1CB51E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6E41-FE56-4C03-A186-ADF97FC2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70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131-B56F-4893-BA4C-503D1CB51E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6E41-FE56-4C03-A186-ADF97FC2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131-B56F-4893-BA4C-503D1CB51E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6E41-FE56-4C03-A186-ADF97FC2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131-B56F-4893-BA4C-503D1CB51E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6E41-FE56-4C03-A186-ADF97FC2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2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131-B56F-4893-BA4C-503D1CB51E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6E41-FE56-4C03-A186-ADF97FC2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5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3F131-B56F-4893-BA4C-503D1CB51E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B6E41-FE56-4C03-A186-ADF97FC2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3F131-B56F-4893-BA4C-503D1CB51E7D}" type="datetimeFigureOut">
              <a:rPr lang="en-US" smtClean="0"/>
              <a:t>11/21/2013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B6E41-FE56-4C03-A186-ADF97FC2A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00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630238" y="76200"/>
            <a:ext cx="78930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2000">
                <a:latin typeface="Times New Roman" pitchFamily="18" charset="0"/>
              </a:rPr>
              <a:t>THE BIG PICTURE:</a:t>
            </a:r>
          </a:p>
          <a:p>
            <a:pPr algn="ctr"/>
            <a:r>
              <a:rPr lang="en-US" altLang="en-US" sz="3600">
                <a:latin typeface="Times New Roman" pitchFamily="18" charset="0"/>
              </a:rPr>
              <a:t> AEROBIC CELLULAR RESPIRATION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52400" y="1524000"/>
            <a:ext cx="259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GLYCOLYSIS</a:t>
            </a:r>
          </a:p>
          <a:p>
            <a:pPr algn="ctr"/>
            <a:r>
              <a:rPr lang="en-US" altLang="en-US" sz="1200">
                <a:latin typeface="Times New Roman" pitchFamily="18" charset="0"/>
              </a:rPr>
              <a:t>Glucose, a six-carbon sugar, is broken into two, three-carbon molecules of pyruvate.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276600" y="1524000"/>
            <a:ext cx="25908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THE KREBS CYCLE</a:t>
            </a:r>
          </a:p>
          <a:p>
            <a:pPr algn="ctr"/>
            <a:r>
              <a:rPr lang="en-US" altLang="en-US" sz="1200">
                <a:latin typeface="Times New Roman" pitchFamily="18" charset="0"/>
              </a:rPr>
              <a:t>Further breaks down pyruvate, and stores energy by reducing NAD+ and FAD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248400" y="1249363"/>
            <a:ext cx="2590800" cy="1189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THE ELECTRON TRANSPORT CHAIN</a:t>
            </a:r>
          </a:p>
          <a:p>
            <a:pPr algn="ctr"/>
            <a:r>
              <a:rPr lang="en-US" altLang="en-US" sz="1200">
                <a:latin typeface="Times New Roman" pitchFamily="18" charset="0"/>
              </a:rPr>
              <a:t>Uses NADH and FADH</a:t>
            </a:r>
            <a:r>
              <a:rPr lang="en-US" altLang="en-US" sz="1200" baseline="-25000">
                <a:latin typeface="Times New Roman" pitchFamily="18" charset="0"/>
              </a:rPr>
              <a:t>2</a:t>
            </a:r>
            <a:r>
              <a:rPr lang="en-US" altLang="en-US" sz="1200">
                <a:latin typeface="Times New Roman" pitchFamily="18" charset="0"/>
              </a:rPr>
              <a:t> to transport protons across the inner mitochondrial membrane, in order to make ATP.</a:t>
            </a:r>
            <a:endParaRPr lang="en-US" altLang="en-US" sz="1200" baseline="-25000"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2450" y="5410200"/>
            <a:ext cx="17335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NET GAIN PER</a:t>
            </a:r>
          </a:p>
          <a:p>
            <a:pPr algn="ctr"/>
            <a:r>
              <a:rPr lang="en-US" altLang="en-US">
                <a:latin typeface="Times New Roman" pitchFamily="18" charset="0"/>
              </a:rPr>
              <a:t>GLUCOSE</a:t>
            </a:r>
          </a:p>
          <a:p>
            <a:pPr algn="ctr"/>
            <a:r>
              <a:rPr lang="en-US" altLang="en-US" sz="1200">
                <a:latin typeface="Times New Roman" pitchFamily="18" charset="0"/>
              </a:rPr>
              <a:t>2 ATP</a:t>
            </a:r>
          </a:p>
          <a:p>
            <a:pPr algn="ctr"/>
            <a:r>
              <a:rPr lang="en-US" altLang="en-US" sz="1200">
                <a:latin typeface="Times New Roman" pitchFamily="18" charset="0"/>
              </a:rPr>
              <a:t>2 NADH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657600" y="5410200"/>
            <a:ext cx="173355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NET GAIN PER</a:t>
            </a:r>
          </a:p>
          <a:p>
            <a:pPr algn="ctr"/>
            <a:r>
              <a:rPr lang="en-US" altLang="en-US">
                <a:latin typeface="Times New Roman" pitchFamily="18" charset="0"/>
              </a:rPr>
              <a:t>GLUCOSE</a:t>
            </a:r>
          </a:p>
          <a:p>
            <a:pPr algn="ctr"/>
            <a:r>
              <a:rPr lang="en-US" altLang="en-US" sz="1200">
                <a:latin typeface="Times New Roman" pitchFamily="18" charset="0"/>
              </a:rPr>
              <a:t>8 NADH</a:t>
            </a:r>
          </a:p>
          <a:p>
            <a:pPr algn="ctr"/>
            <a:r>
              <a:rPr lang="en-US" altLang="en-US" sz="1200">
                <a:latin typeface="Times New Roman" pitchFamily="18" charset="0"/>
              </a:rPr>
              <a:t>2 FADH</a:t>
            </a:r>
            <a:r>
              <a:rPr lang="en-US" altLang="en-US" sz="1200" baseline="-25000">
                <a:latin typeface="Times New Roman" pitchFamily="18" charset="0"/>
              </a:rPr>
              <a:t>2</a:t>
            </a:r>
            <a:endParaRPr lang="en-US" altLang="en-US" sz="1200">
              <a:latin typeface="Times New Roman" pitchFamily="18" charset="0"/>
            </a:endParaRPr>
          </a:p>
          <a:p>
            <a:pPr algn="ctr"/>
            <a:r>
              <a:rPr lang="en-US" altLang="en-US" sz="1200">
                <a:latin typeface="Times New Roman" pitchFamily="18" charset="0"/>
              </a:rPr>
              <a:t>2 ATP</a:t>
            </a:r>
            <a:endParaRPr lang="en-US" altLang="en-US" sz="1200" baseline="-25000">
              <a:latin typeface="Times New Roman" pitchFamily="18" charset="0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629400" y="5410200"/>
            <a:ext cx="173355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Times New Roman" pitchFamily="18" charset="0"/>
              </a:rPr>
              <a:t>NET GAIN PER</a:t>
            </a:r>
          </a:p>
          <a:p>
            <a:pPr algn="ctr"/>
            <a:r>
              <a:rPr lang="en-US" altLang="en-US">
                <a:latin typeface="Times New Roman" pitchFamily="18" charset="0"/>
              </a:rPr>
              <a:t>GLUCOSE</a:t>
            </a:r>
          </a:p>
          <a:p>
            <a:pPr algn="ctr"/>
            <a:r>
              <a:rPr lang="en-US" altLang="en-US" sz="1200">
                <a:latin typeface="Times New Roman" pitchFamily="18" charset="0"/>
              </a:rPr>
              <a:t>About 34 ATP</a:t>
            </a:r>
            <a:endParaRPr lang="en-US" altLang="en-US" sz="1200" baseline="-25000">
              <a:latin typeface="Times New Roman" pitchFamily="18" charset="0"/>
            </a:endParaRP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304800" y="3200400"/>
            <a:ext cx="946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Arial Black" pitchFamily="34" charset="0"/>
              </a:rPr>
              <a:t>glucose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1835150" y="2971800"/>
            <a:ext cx="1035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Arial Black" pitchFamily="34" charset="0"/>
              </a:rPr>
              <a:t>pyruvate</a:t>
            </a:r>
          </a:p>
        </p:txBody>
      </p:sp>
      <p:sp>
        <p:nvSpPr>
          <p:cNvPr id="13" name="Oval 14"/>
          <p:cNvSpPr>
            <a:spLocks noChangeArrowheads="1"/>
          </p:cNvSpPr>
          <p:nvPr/>
        </p:nvSpPr>
        <p:spPr bwMode="auto">
          <a:xfrm>
            <a:off x="2286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Oval 15"/>
          <p:cNvSpPr>
            <a:spLocks noChangeArrowheads="1"/>
          </p:cNvSpPr>
          <p:nvPr/>
        </p:nvSpPr>
        <p:spPr bwMode="auto">
          <a:xfrm>
            <a:off x="4191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6"/>
          <p:cNvSpPr>
            <a:spLocks noChangeArrowheads="1"/>
          </p:cNvSpPr>
          <p:nvPr/>
        </p:nvSpPr>
        <p:spPr bwMode="auto">
          <a:xfrm>
            <a:off x="6096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7"/>
          <p:cNvSpPr>
            <a:spLocks noChangeArrowheads="1"/>
          </p:cNvSpPr>
          <p:nvPr/>
        </p:nvSpPr>
        <p:spPr bwMode="auto">
          <a:xfrm>
            <a:off x="8001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8"/>
          <p:cNvSpPr>
            <a:spLocks noChangeArrowheads="1"/>
          </p:cNvSpPr>
          <p:nvPr/>
        </p:nvSpPr>
        <p:spPr bwMode="auto">
          <a:xfrm>
            <a:off x="9906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1181100" y="35052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20"/>
          <p:cNvSpPr>
            <a:spLocks noChangeArrowheads="1"/>
          </p:cNvSpPr>
          <p:nvPr/>
        </p:nvSpPr>
        <p:spPr bwMode="auto">
          <a:xfrm>
            <a:off x="2087563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21"/>
          <p:cNvSpPr>
            <a:spLocks noChangeArrowheads="1"/>
          </p:cNvSpPr>
          <p:nvPr/>
        </p:nvSpPr>
        <p:spPr bwMode="auto">
          <a:xfrm>
            <a:off x="2278063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22"/>
          <p:cNvSpPr>
            <a:spLocks noChangeArrowheads="1"/>
          </p:cNvSpPr>
          <p:nvPr/>
        </p:nvSpPr>
        <p:spPr bwMode="auto">
          <a:xfrm>
            <a:off x="2468563" y="32766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6"/>
          <p:cNvSpPr txBox="1">
            <a:spLocks noChangeArrowheads="1"/>
          </p:cNvSpPr>
          <p:nvPr/>
        </p:nvSpPr>
        <p:spPr bwMode="auto">
          <a:xfrm>
            <a:off x="1828800" y="3657600"/>
            <a:ext cx="1035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Arial Black" pitchFamily="34" charset="0"/>
              </a:rPr>
              <a:t>pyruvate</a:t>
            </a:r>
          </a:p>
        </p:txBody>
      </p: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2081213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8"/>
          <p:cNvSpPr>
            <a:spLocks noChangeArrowheads="1"/>
          </p:cNvSpPr>
          <p:nvPr/>
        </p:nvSpPr>
        <p:spPr bwMode="auto">
          <a:xfrm>
            <a:off x="2271713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9"/>
          <p:cNvSpPr>
            <a:spLocks noChangeArrowheads="1"/>
          </p:cNvSpPr>
          <p:nvPr/>
        </p:nvSpPr>
        <p:spPr bwMode="auto">
          <a:xfrm>
            <a:off x="2462213" y="39624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2"/>
          <p:cNvSpPr>
            <a:spLocks noChangeShapeType="1"/>
          </p:cNvSpPr>
          <p:nvPr/>
        </p:nvSpPr>
        <p:spPr bwMode="auto">
          <a:xfrm flipV="1">
            <a:off x="1371600" y="3276600"/>
            <a:ext cx="457200" cy="152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33"/>
          <p:cNvSpPr>
            <a:spLocks noChangeShapeType="1"/>
          </p:cNvSpPr>
          <p:nvPr/>
        </p:nvSpPr>
        <p:spPr bwMode="auto">
          <a:xfrm>
            <a:off x="1371600" y="3429000"/>
            <a:ext cx="3810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4"/>
          <p:cNvSpPr>
            <a:spLocks noChangeShapeType="1"/>
          </p:cNvSpPr>
          <p:nvPr/>
        </p:nvSpPr>
        <p:spPr bwMode="auto">
          <a:xfrm>
            <a:off x="2895600" y="3124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Text Box 35"/>
          <p:cNvSpPr txBox="1">
            <a:spLocks noChangeArrowheads="1"/>
          </p:cNvSpPr>
          <p:nvPr/>
        </p:nvSpPr>
        <p:spPr bwMode="auto">
          <a:xfrm>
            <a:off x="3540125" y="2971800"/>
            <a:ext cx="1241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Arial Black" pitchFamily="34" charset="0"/>
              </a:rPr>
              <a:t>acetyl CoA</a:t>
            </a:r>
          </a:p>
        </p:txBody>
      </p:sp>
      <p:sp>
        <p:nvSpPr>
          <p:cNvPr id="30" name="Line 36"/>
          <p:cNvSpPr>
            <a:spLocks noChangeShapeType="1"/>
          </p:cNvSpPr>
          <p:nvPr/>
        </p:nvSpPr>
        <p:spPr bwMode="auto">
          <a:xfrm>
            <a:off x="2895600" y="38100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Text Box 37"/>
          <p:cNvSpPr txBox="1">
            <a:spLocks noChangeArrowheads="1"/>
          </p:cNvSpPr>
          <p:nvPr/>
        </p:nvSpPr>
        <p:spPr bwMode="auto">
          <a:xfrm>
            <a:off x="3543300" y="3657600"/>
            <a:ext cx="12414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>
                <a:latin typeface="Arial Black" pitchFamily="34" charset="0"/>
              </a:rPr>
              <a:t>acetyl CoA</a:t>
            </a:r>
          </a:p>
        </p:txBody>
      </p:sp>
      <p:sp>
        <p:nvSpPr>
          <p:cNvPr id="32" name="Line 38"/>
          <p:cNvSpPr>
            <a:spLocks noChangeShapeType="1"/>
          </p:cNvSpPr>
          <p:nvPr/>
        </p:nvSpPr>
        <p:spPr bwMode="auto">
          <a:xfrm>
            <a:off x="4800600" y="3124200"/>
            <a:ext cx="609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9"/>
          <p:cNvSpPr>
            <a:spLocks noChangeShapeType="1"/>
          </p:cNvSpPr>
          <p:nvPr/>
        </p:nvSpPr>
        <p:spPr bwMode="auto">
          <a:xfrm flipV="1">
            <a:off x="4800600" y="3581400"/>
            <a:ext cx="6096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Text Box 41"/>
          <p:cNvSpPr txBox="1">
            <a:spLocks noChangeArrowheads="1"/>
          </p:cNvSpPr>
          <p:nvPr/>
        </p:nvSpPr>
        <p:spPr bwMode="auto">
          <a:xfrm>
            <a:off x="5410200" y="3200400"/>
            <a:ext cx="1303338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latin typeface="Arial Black" pitchFamily="34" charset="0"/>
              </a:rPr>
              <a:t>reduced</a:t>
            </a:r>
          </a:p>
          <a:p>
            <a:pPr algn="ctr"/>
            <a:r>
              <a:rPr lang="en-US" altLang="en-US" sz="1400">
                <a:latin typeface="Arial Black" pitchFamily="34" charset="0"/>
              </a:rPr>
              <a:t>compounds</a:t>
            </a:r>
          </a:p>
        </p:txBody>
      </p:sp>
      <p:sp>
        <p:nvSpPr>
          <p:cNvPr id="35" name="Line 43"/>
          <p:cNvSpPr>
            <a:spLocks noChangeShapeType="1"/>
          </p:cNvSpPr>
          <p:nvPr/>
        </p:nvSpPr>
        <p:spPr bwMode="auto">
          <a:xfrm flipV="1">
            <a:off x="6553200" y="3048000"/>
            <a:ext cx="4572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Text Box 44"/>
          <p:cNvSpPr txBox="1">
            <a:spLocks noChangeArrowheads="1"/>
          </p:cNvSpPr>
          <p:nvPr/>
        </p:nvSpPr>
        <p:spPr bwMode="auto">
          <a:xfrm>
            <a:off x="7010400" y="2895600"/>
            <a:ext cx="5794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latin typeface="Arial Black" pitchFamily="34" charset="0"/>
              </a:rPr>
              <a:t>ETC</a:t>
            </a:r>
          </a:p>
        </p:txBody>
      </p:sp>
      <p:sp>
        <p:nvSpPr>
          <p:cNvPr id="37" name="Line 45"/>
          <p:cNvSpPr>
            <a:spLocks noChangeShapeType="1"/>
          </p:cNvSpPr>
          <p:nvPr/>
        </p:nvSpPr>
        <p:spPr bwMode="auto">
          <a:xfrm>
            <a:off x="7620000" y="3048000"/>
            <a:ext cx="3810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47"/>
          <p:cNvSpPr txBox="1">
            <a:spLocks noChangeArrowheads="1"/>
          </p:cNvSpPr>
          <p:nvPr/>
        </p:nvSpPr>
        <p:spPr bwMode="auto">
          <a:xfrm>
            <a:off x="7696200" y="3352800"/>
            <a:ext cx="9969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latin typeface="Arial Black" pitchFamily="34" charset="0"/>
              </a:rPr>
              <a:t>proton</a:t>
            </a:r>
          </a:p>
          <a:p>
            <a:pPr algn="ctr"/>
            <a:r>
              <a:rPr lang="en-US" altLang="en-US" sz="1400">
                <a:latin typeface="Arial Black" pitchFamily="34" charset="0"/>
              </a:rPr>
              <a:t>gradient</a:t>
            </a:r>
          </a:p>
        </p:txBody>
      </p:sp>
      <p:sp>
        <p:nvSpPr>
          <p:cNvPr id="39" name="Line 48"/>
          <p:cNvSpPr>
            <a:spLocks noChangeShapeType="1"/>
          </p:cNvSpPr>
          <p:nvPr/>
        </p:nvSpPr>
        <p:spPr bwMode="auto">
          <a:xfrm flipH="1">
            <a:off x="7924800" y="3886200"/>
            <a:ext cx="3048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50"/>
          <p:cNvSpPr txBox="1">
            <a:spLocks noChangeArrowheads="1"/>
          </p:cNvSpPr>
          <p:nvPr/>
        </p:nvSpPr>
        <p:spPr bwMode="auto">
          <a:xfrm>
            <a:off x="7394575" y="4359275"/>
            <a:ext cx="10636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>
                <a:latin typeface="Arial Black" pitchFamily="34" charset="0"/>
              </a:rPr>
              <a:t>ATP</a:t>
            </a:r>
          </a:p>
          <a:p>
            <a:pPr algn="ctr"/>
            <a:r>
              <a:rPr lang="en-US" altLang="en-US" sz="1400">
                <a:latin typeface="Arial Black" pitchFamily="34" charset="0"/>
              </a:rPr>
              <a:t>synthase</a:t>
            </a:r>
          </a:p>
        </p:txBody>
      </p:sp>
      <p:sp>
        <p:nvSpPr>
          <p:cNvPr id="41" name="Line 52"/>
          <p:cNvSpPr>
            <a:spLocks noChangeShapeType="1"/>
          </p:cNvSpPr>
          <p:nvPr/>
        </p:nvSpPr>
        <p:spPr bwMode="auto">
          <a:xfrm>
            <a:off x="685800" y="26670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53"/>
          <p:cNvSpPr>
            <a:spLocks noChangeShapeType="1"/>
          </p:cNvSpPr>
          <p:nvPr/>
        </p:nvSpPr>
        <p:spPr bwMode="auto">
          <a:xfrm>
            <a:off x="685800" y="5181600"/>
            <a:ext cx="7467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54"/>
          <p:cNvSpPr>
            <a:spLocks noChangeShapeType="1"/>
          </p:cNvSpPr>
          <p:nvPr/>
        </p:nvSpPr>
        <p:spPr bwMode="auto">
          <a:xfrm>
            <a:off x="2971800" y="1524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55"/>
          <p:cNvSpPr>
            <a:spLocks noChangeShapeType="1"/>
          </p:cNvSpPr>
          <p:nvPr/>
        </p:nvSpPr>
        <p:spPr bwMode="auto">
          <a:xfrm>
            <a:off x="6019800" y="1524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56"/>
          <p:cNvSpPr>
            <a:spLocks noChangeShapeType="1"/>
          </p:cNvSpPr>
          <p:nvPr/>
        </p:nvSpPr>
        <p:spPr bwMode="auto">
          <a:xfrm>
            <a:off x="6019800" y="5181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57"/>
          <p:cNvSpPr>
            <a:spLocks noChangeShapeType="1"/>
          </p:cNvSpPr>
          <p:nvPr/>
        </p:nvSpPr>
        <p:spPr bwMode="auto">
          <a:xfrm>
            <a:off x="2971800" y="5181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68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 rot="5400000">
            <a:off x="2324100" y="-190500"/>
            <a:ext cx="4724400" cy="7239000"/>
            <a:chOff x="1070249" y="228600"/>
            <a:chExt cx="4724400" cy="7239000"/>
          </a:xfrm>
        </p:grpSpPr>
        <p:sp>
          <p:nvSpPr>
            <p:cNvPr id="4" name="Oval 3"/>
            <p:cNvSpPr/>
            <p:nvPr/>
          </p:nvSpPr>
          <p:spPr>
            <a:xfrm>
              <a:off x="1070249" y="3124200"/>
              <a:ext cx="4724400" cy="434340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682611" y="228600"/>
              <a:ext cx="349967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HE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REBS </a:t>
              </a:r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YCLE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191000" y="342900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182287" y="4419600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92437" y="5994975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41753" y="6739054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34289" y="6413212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292761" y="5004375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39364" y="3834825"/>
              <a:ext cx="3898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28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35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685800" y="1219200"/>
            <a:ext cx="7772400" cy="50292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543235" y="1837651"/>
            <a:ext cx="6152226" cy="3719955"/>
          </a:xfrm>
          <a:custGeom>
            <a:avLst/>
            <a:gdLst>
              <a:gd name="connsiteX0" fmla="*/ 1127464 w 6152226"/>
              <a:gd name="connsiteY0" fmla="*/ 195335 h 3719955"/>
              <a:gd name="connsiteX1" fmla="*/ 1180730 w 6152226"/>
              <a:gd name="connsiteY1" fmla="*/ 221968 h 3719955"/>
              <a:gd name="connsiteX2" fmla="*/ 1225118 w 6152226"/>
              <a:gd name="connsiteY2" fmla="*/ 266357 h 3719955"/>
              <a:gd name="connsiteX3" fmla="*/ 1305017 w 6152226"/>
              <a:gd name="connsiteY3" fmla="*/ 319623 h 3719955"/>
              <a:gd name="connsiteX4" fmla="*/ 1349406 w 6152226"/>
              <a:gd name="connsiteY4" fmla="*/ 364011 h 3719955"/>
              <a:gd name="connsiteX5" fmla="*/ 1402672 w 6152226"/>
              <a:gd name="connsiteY5" fmla="*/ 390644 h 3719955"/>
              <a:gd name="connsiteX6" fmla="*/ 1438182 w 6152226"/>
              <a:gd name="connsiteY6" fmla="*/ 399522 h 3719955"/>
              <a:gd name="connsiteX7" fmla="*/ 1464815 w 6152226"/>
              <a:gd name="connsiteY7" fmla="*/ 408399 h 3719955"/>
              <a:gd name="connsiteX8" fmla="*/ 1571348 w 6152226"/>
              <a:gd name="connsiteY8" fmla="*/ 399522 h 3719955"/>
              <a:gd name="connsiteX9" fmla="*/ 1624614 w 6152226"/>
              <a:gd name="connsiteY9" fmla="*/ 381766 h 3719955"/>
              <a:gd name="connsiteX10" fmla="*/ 1651247 w 6152226"/>
              <a:gd name="connsiteY10" fmla="*/ 355133 h 3719955"/>
              <a:gd name="connsiteX11" fmla="*/ 1695635 w 6152226"/>
              <a:gd name="connsiteY11" fmla="*/ 337378 h 3719955"/>
              <a:gd name="connsiteX12" fmla="*/ 1731146 w 6152226"/>
              <a:gd name="connsiteY12" fmla="*/ 319623 h 3719955"/>
              <a:gd name="connsiteX13" fmla="*/ 1811045 w 6152226"/>
              <a:gd name="connsiteY13" fmla="*/ 257479 h 3719955"/>
              <a:gd name="connsiteX14" fmla="*/ 1837678 w 6152226"/>
              <a:gd name="connsiteY14" fmla="*/ 248601 h 3719955"/>
              <a:gd name="connsiteX15" fmla="*/ 1899821 w 6152226"/>
              <a:gd name="connsiteY15" fmla="*/ 213091 h 3719955"/>
              <a:gd name="connsiteX16" fmla="*/ 1935332 w 6152226"/>
              <a:gd name="connsiteY16" fmla="*/ 186458 h 3719955"/>
              <a:gd name="connsiteX17" fmla="*/ 1961965 w 6152226"/>
              <a:gd name="connsiteY17" fmla="*/ 177580 h 3719955"/>
              <a:gd name="connsiteX18" fmla="*/ 2050742 w 6152226"/>
              <a:gd name="connsiteY18" fmla="*/ 133192 h 3719955"/>
              <a:gd name="connsiteX19" fmla="*/ 2077375 w 6152226"/>
              <a:gd name="connsiteY19" fmla="*/ 115436 h 3719955"/>
              <a:gd name="connsiteX20" fmla="*/ 2112885 w 6152226"/>
              <a:gd name="connsiteY20" fmla="*/ 106559 h 3719955"/>
              <a:gd name="connsiteX21" fmla="*/ 2148396 w 6152226"/>
              <a:gd name="connsiteY21" fmla="*/ 88803 h 3719955"/>
              <a:gd name="connsiteX22" fmla="*/ 2228295 w 6152226"/>
              <a:gd name="connsiteY22" fmla="*/ 62170 h 3719955"/>
              <a:gd name="connsiteX23" fmla="*/ 2263806 w 6152226"/>
              <a:gd name="connsiteY23" fmla="*/ 44415 h 3719955"/>
              <a:gd name="connsiteX24" fmla="*/ 2334827 w 6152226"/>
              <a:gd name="connsiteY24" fmla="*/ 35537 h 3719955"/>
              <a:gd name="connsiteX25" fmla="*/ 2379215 w 6152226"/>
              <a:gd name="connsiteY25" fmla="*/ 26660 h 3719955"/>
              <a:gd name="connsiteX26" fmla="*/ 2432482 w 6152226"/>
              <a:gd name="connsiteY26" fmla="*/ 17782 h 3719955"/>
              <a:gd name="connsiteX27" fmla="*/ 2654423 w 6152226"/>
              <a:gd name="connsiteY27" fmla="*/ 17782 h 3719955"/>
              <a:gd name="connsiteX28" fmla="*/ 2707689 w 6152226"/>
              <a:gd name="connsiteY28" fmla="*/ 35537 h 3719955"/>
              <a:gd name="connsiteX29" fmla="*/ 2725445 w 6152226"/>
              <a:gd name="connsiteY29" fmla="*/ 53293 h 3719955"/>
              <a:gd name="connsiteX30" fmla="*/ 2760955 w 6152226"/>
              <a:gd name="connsiteY30" fmla="*/ 71048 h 3719955"/>
              <a:gd name="connsiteX31" fmla="*/ 2885243 w 6152226"/>
              <a:gd name="connsiteY31" fmla="*/ 124314 h 3719955"/>
              <a:gd name="connsiteX32" fmla="*/ 2920753 w 6152226"/>
              <a:gd name="connsiteY32" fmla="*/ 150947 h 3719955"/>
              <a:gd name="connsiteX33" fmla="*/ 2974019 w 6152226"/>
              <a:gd name="connsiteY33" fmla="*/ 186458 h 3719955"/>
              <a:gd name="connsiteX34" fmla="*/ 3000652 w 6152226"/>
              <a:gd name="connsiteY34" fmla="*/ 204213 h 3719955"/>
              <a:gd name="connsiteX35" fmla="*/ 3107184 w 6152226"/>
              <a:gd name="connsiteY35" fmla="*/ 292990 h 3719955"/>
              <a:gd name="connsiteX36" fmla="*/ 3142695 w 6152226"/>
              <a:gd name="connsiteY36" fmla="*/ 319623 h 3719955"/>
              <a:gd name="connsiteX37" fmla="*/ 3293615 w 6152226"/>
              <a:gd name="connsiteY37" fmla="*/ 390644 h 3719955"/>
              <a:gd name="connsiteX38" fmla="*/ 3417903 w 6152226"/>
              <a:gd name="connsiteY38" fmla="*/ 408399 h 3719955"/>
              <a:gd name="connsiteX39" fmla="*/ 3613212 w 6152226"/>
              <a:gd name="connsiteY39" fmla="*/ 399522 h 3719955"/>
              <a:gd name="connsiteX40" fmla="*/ 3639845 w 6152226"/>
              <a:gd name="connsiteY40" fmla="*/ 381766 h 3719955"/>
              <a:gd name="connsiteX41" fmla="*/ 3675355 w 6152226"/>
              <a:gd name="connsiteY41" fmla="*/ 372889 h 3719955"/>
              <a:gd name="connsiteX42" fmla="*/ 3710866 w 6152226"/>
              <a:gd name="connsiteY42" fmla="*/ 355133 h 3719955"/>
              <a:gd name="connsiteX43" fmla="*/ 3773010 w 6152226"/>
              <a:gd name="connsiteY43" fmla="*/ 337378 h 3719955"/>
              <a:gd name="connsiteX44" fmla="*/ 3799643 w 6152226"/>
              <a:gd name="connsiteY44" fmla="*/ 319623 h 3719955"/>
              <a:gd name="connsiteX45" fmla="*/ 3826276 w 6152226"/>
              <a:gd name="connsiteY45" fmla="*/ 310745 h 3719955"/>
              <a:gd name="connsiteX46" fmla="*/ 3870664 w 6152226"/>
              <a:gd name="connsiteY46" fmla="*/ 292990 h 3719955"/>
              <a:gd name="connsiteX47" fmla="*/ 3897297 w 6152226"/>
              <a:gd name="connsiteY47" fmla="*/ 284112 h 3719955"/>
              <a:gd name="connsiteX48" fmla="*/ 3994951 w 6152226"/>
              <a:gd name="connsiteY48" fmla="*/ 248601 h 3719955"/>
              <a:gd name="connsiteX49" fmla="*/ 4172505 w 6152226"/>
              <a:gd name="connsiteY49" fmla="*/ 230846 h 3719955"/>
              <a:gd name="connsiteX50" fmla="*/ 4483223 w 6152226"/>
              <a:gd name="connsiteY50" fmla="*/ 239724 h 3719955"/>
              <a:gd name="connsiteX51" fmla="*/ 4554245 w 6152226"/>
              <a:gd name="connsiteY51" fmla="*/ 248601 h 3719955"/>
              <a:gd name="connsiteX52" fmla="*/ 4607511 w 6152226"/>
              <a:gd name="connsiteY52" fmla="*/ 266357 h 3719955"/>
              <a:gd name="connsiteX53" fmla="*/ 4660777 w 6152226"/>
              <a:gd name="connsiteY53" fmla="*/ 284112 h 3719955"/>
              <a:gd name="connsiteX54" fmla="*/ 4714043 w 6152226"/>
              <a:gd name="connsiteY54" fmla="*/ 301867 h 3719955"/>
              <a:gd name="connsiteX55" fmla="*/ 4785064 w 6152226"/>
              <a:gd name="connsiteY55" fmla="*/ 319623 h 3719955"/>
              <a:gd name="connsiteX56" fmla="*/ 4847208 w 6152226"/>
              <a:gd name="connsiteY56" fmla="*/ 364011 h 3719955"/>
              <a:gd name="connsiteX57" fmla="*/ 4900474 w 6152226"/>
              <a:gd name="connsiteY57" fmla="*/ 399522 h 3719955"/>
              <a:gd name="connsiteX58" fmla="*/ 4935984 w 6152226"/>
              <a:gd name="connsiteY58" fmla="*/ 461666 h 3719955"/>
              <a:gd name="connsiteX59" fmla="*/ 4944862 w 6152226"/>
              <a:gd name="connsiteY59" fmla="*/ 541565 h 3719955"/>
              <a:gd name="connsiteX60" fmla="*/ 4953740 w 6152226"/>
              <a:gd name="connsiteY60" fmla="*/ 594831 h 3719955"/>
              <a:gd name="connsiteX61" fmla="*/ 4962617 w 6152226"/>
              <a:gd name="connsiteY61" fmla="*/ 825650 h 3719955"/>
              <a:gd name="connsiteX62" fmla="*/ 4989250 w 6152226"/>
              <a:gd name="connsiteY62" fmla="*/ 914427 h 3719955"/>
              <a:gd name="connsiteX63" fmla="*/ 5007006 w 6152226"/>
              <a:gd name="connsiteY63" fmla="*/ 941060 h 3719955"/>
              <a:gd name="connsiteX64" fmla="*/ 5060272 w 6152226"/>
              <a:gd name="connsiteY64" fmla="*/ 994326 h 3719955"/>
              <a:gd name="connsiteX65" fmla="*/ 5086905 w 6152226"/>
              <a:gd name="connsiteY65" fmla="*/ 1003203 h 3719955"/>
              <a:gd name="connsiteX66" fmla="*/ 5228948 w 6152226"/>
              <a:gd name="connsiteY66" fmla="*/ 1038714 h 3719955"/>
              <a:gd name="connsiteX67" fmla="*/ 5264458 w 6152226"/>
              <a:gd name="connsiteY67" fmla="*/ 1047592 h 3719955"/>
              <a:gd name="connsiteX68" fmla="*/ 5379868 w 6152226"/>
              <a:gd name="connsiteY68" fmla="*/ 1056469 h 3719955"/>
              <a:gd name="connsiteX69" fmla="*/ 5459767 w 6152226"/>
              <a:gd name="connsiteY69" fmla="*/ 1065347 h 3719955"/>
              <a:gd name="connsiteX70" fmla="*/ 5486400 w 6152226"/>
              <a:gd name="connsiteY70" fmla="*/ 1074225 h 3719955"/>
              <a:gd name="connsiteX71" fmla="*/ 5628443 w 6152226"/>
              <a:gd name="connsiteY71" fmla="*/ 1100858 h 3719955"/>
              <a:gd name="connsiteX72" fmla="*/ 5663953 w 6152226"/>
              <a:gd name="connsiteY72" fmla="*/ 1118613 h 3719955"/>
              <a:gd name="connsiteX73" fmla="*/ 5743852 w 6152226"/>
              <a:gd name="connsiteY73" fmla="*/ 1145246 h 3719955"/>
              <a:gd name="connsiteX74" fmla="*/ 5841507 w 6152226"/>
              <a:gd name="connsiteY74" fmla="*/ 1180757 h 3719955"/>
              <a:gd name="connsiteX75" fmla="*/ 5921406 w 6152226"/>
              <a:gd name="connsiteY75" fmla="*/ 1207390 h 3719955"/>
              <a:gd name="connsiteX76" fmla="*/ 5948039 w 6152226"/>
              <a:gd name="connsiteY76" fmla="*/ 1216267 h 3719955"/>
              <a:gd name="connsiteX77" fmla="*/ 5965794 w 6152226"/>
              <a:gd name="connsiteY77" fmla="*/ 1234023 h 3719955"/>
              <a:gd name="connsiteX78" fmla="*/ 6010182 w 6152226"/>
              <a:gd name="connsiteY78" fmla="*/ 1251778 h 3719955"/>
              <a:gd name="connsiteX79" fmla="*/ 6045693 w 6152226"/>
              <a:gd name="connsiteY79" fmla="*/ 1269533 h 3719955"/>
              <a:gd name="connsiteX80" fmla="*/ 6072326 w 6152226"/>
              <a:gd name="connsiteY80" fmla="*/ 1349432 h 3719955"/>
              <a:gd name="connsiteX81" fmla="*/ 6081204 w 6152226"/>
              <a:gd name="connsiteY81" fmla="*/ 1376066 h 3719955"/>
              <a:gd name="connsiteX82" fmla="*/ 6054571 w 6152226"/>
              <a:gd name="connsiteY82" fmla="*/ 1606885 h 3719955"/>
              <a:gd name="connsiteX83" fmla="*/ 6045693 w 6152226"/>
              <a:gd name="connsiteY83" fmla="*/ 1651273 h 3719955"/>
              <a:gd name="connsiteX84" fmla="*/ 6019060 w 6152226"/>
              <a:gd name="connsiteY84" fmla="*/ 1704539 h 3719955"/>
              <a:gd name="connsiteX85" fmla="*/ 6001305 w 6152226"/>
              <a:gd name="connsiteY85" fmla="*/ 1757805 h 3719955"/>
              <a:gd name="connsiteX86" fmla="*/ 6019060 w 6152226"/>
              <a:gd name="connsiteY86" fmla="*/ 2024135 h 3719955"/>
              <a:gd name="connsiteX87" fmla="*/ 6036815 w 6152226"/>
              <a:gd name="connsiteY87" fmla="*/ 2068524 h 3719955"/>
              <a:gd name="connsiteX88" fmla="*/ 6045693 w 6152226"/>
              <a:gd name="connsiteY88" fmla="*/ 2104034 h 3719955"/>
              <a:gd name="connsiteX89" fmla="*/ 6081204 w 6152226"/>
              <a:gd name="connsiteY89" fmla="*/ 2148423 h 3719955"/>
              <a:gd name="connsiteX90" fmla="*/ 6107837 w 6152226"/>
              <a:gd name="connsiteY90" fmla="*/ 2210566 h 3719955"/>
              <a:gd name="connsiteX91" fmla="*/ 6125592 w 6152226"/>
              <a:gd name="connsiteY91" fmla="*/ 2228322 h 3719955"/>
              <a:gd name="connsiteX92" fmla="*/ 6152225 w 6152226"/>
              <a:gd name="connsiteY92" fmla="*/ 2334854 h 3719955"/>
              <a:gd name="connsiteX93" fmla="*/ 6134470 w 6152226"/>
              <a:gd name="connsiteY93" fmla="*/ 2459141 h 3719955"/>
              <a:gd name="connsiteX94" fmla="*/ 6090082 w 6152226"/>
              <a:gd name="connsiteY94" fmla="*/ 2494652 h 3719955"/>
              <a:gd name="connsiteX95" fmla="*/ 6036815 w 6152226"/>
              <a:gd name="connsiteY95" fmla="*/ 2530163 h 3719955"/>
              <a:gd name="connsiteX96" fmla="*/ 5974672 w 6152226"/>
              <a:gd name="connsiteY96" fmla="*/ 2565673 h 3719955"/>
              <a:gd name="connsiteX97" fmla="*/ 5939161 w 6152226"/>
              <a:gd name="connsiteY97" fmla="*/ 2574551 h 3719955"/>
              <a:gd name="connsiteX98" fmla="*/ 5841507 w 6152226"/>
              <a:gd name="connsiteY98" fmla="*/ 2601184 h 3719955"/>
              <a:gd name="connsiteX99" fmla="*/ 5601810 w 6152226"/>
              <a:gd name="connsiteY99" fmla="*/ 2610062 h 3719955"/>
              <a:gd name="connsiteX100" fmla="*/ 5539666 w 6152226"/>
              <a:gd name="connsiteY100" fmla="*/ 2645572 h 3719955"/>
              <a:gd name="connsiteX101" fmla="*/ 5477522 w 6152226"/>
              <a:gd name="connsiteY101" fmla="*/ 2716594 h 3719955"/>
              <a:gd name="connsiteX102" fmla="*/ 5442012 w 6152226"/>
              <a:gd name="connsiteY102" fmla="*/ 2823126 h 3719955"/>
              <a:gd name="connsiteX103" fmla="*/ 5424256 w 6152226"/>
              <a:gd name="connsiteY103" fmla="*/ 2876392 h 3719955"/>
              <a:gd name="connsiteX104" fmla="*/ 5415379 w 6152226"/>
              <a:gd name="connsiteY104" fmla="*/ 2929658 h 3719955"/>
              <a:gd name="connsiteX105" fmla="*/ 5397623 w 6152226"/>
              <a:gd name="connsiteY105" fmla="*/ 2947413 h 3719955"/>
              <a:gd name="connsiteX106" fmla="*/ 5388746 w 6152226"/>
              <a:gd name="connsiteY106" fmla="*/ 3018434 h 3719955"/>
              <a:gd name="connsiteX107" fmla="*/ 5379868 w 6152226"/>
              <a:gd name="connsiteY107" fmla="*/ 3045067 h 3719955"/>
              <a:gd name="connsiteX108" fmla="*/ 5362113 w 6152226"/>
              <a:gd name="connsiteY108" fmla="*/ 3124966 h 3719955"/>
              <a:gd name="connsiteX109" fmla="*/ 5335480 w 6152226"/>
              <a:gd name="connsiteY109" fmla="*/ 3213743 h 3719955"/>
              <a:gd name="connsiteX110" fmla="*/ 5317724 w 6152226"/>
              <a:gd name="connsiteY110" fmla="*/ 3231499 h 3719955"/>
              <a:gd name="connsiteX111" fmla="*/ 5282214 w 6152226"/>
              <a:gd name="connsiteY111" fmla="*/ 3284765 h 3719955"/>
              <a:gd name="connsiteX112" fmla="*/ 5228948 w 6152226"/>
              <a:gd name="connsiteY112" fmla="*/ 3302520 h 3719955"/>
              <a:gd name="connsiteX113" fmla="*/ 5166804 w 6152226"/>
              <a:gd name="connsiteY113" fmla="*/ 3293642 h 3719955"/>
              <a:gd name="connsiteX114" fmla="*/ 5095782 w 6152226"/>
              <a:gd name="connsiteY114" fmla="*/ 3267009 h 3719955"/>
              <a:gd name="connsiteX115" fmla="*/ 5060272 w 6152226"/>
              <a:gd name="connsiteY115" fmla="*/ 3258132 h 3719955"/>
              <a:gd name="connsiteX116" fmla="*/ 5007006 w 6152226"/>
              <a:gd name="connsiteY116" fmla="*/ 3240376 h 3719955"/>
              <a:gd name="connsiteX117" fmla="*/ 4980373 w 6152226"/>
              <a:gd name="connsiteY117" fmla="*/ 3231499 h 3719955"/>
              <a:gd name="connsiteX118" fmla="*/ 4953740 w 6152226"/>
              <a:gd name="connsiteY118" fmla="*/ 3213743 h 3719955"/>
              <a:gd name="connsiteX119" fmla="*/ 4909351 w 6152226"/>
              <a:gd name="connsiteY119" fmla="*/ 3204866 h 3719955"/>
              <a:gd name="connsiteX120" fmla="*/ 4873841 w 6152226"/>
              <a:gd name="connsiteY120" fmla="*/ 3195988 h 3719955"/>
              <a:gd name="connsiteX121" fmla="*/ 4660777 w 6152226"/>
              <a:gd name="connsiteY121" fmla="*/ 3213743 h 3719955"/>
              <a:gd name="connsiteX122" fmla="*/ 4634144 w 6152226"/>
              <a:gd name="connsiteY122" fmla="*/ 3222621 h 3719955"/>
              <a:gd name="connsiteX123" fmla="*/ 4607511 w 6152226"/>
              <a:gd name="connsiteY123" fmla="*/ 3240376 h 3719955"/>
              <a:gd name="connsiteX124" fmla="*/ 4572000 w 6152226"/>
              <a:gd name="connsiteY124" fmla="*/ 3258132 h 3719955"/>
              <a:gd name="connsiteX125" fmla="*/ 4518734 w 6152226"/>
              <a:gd name="connsiteY125" fmla="*/ 3293642 h 3719955"/>
              <a:gd name="connsiteX126" fmla="*/ 4447713 w 6152226"/>
              <a:gd name="connsiteY126" fmla="*/ 3329153 h 3719955"/>
              <a:gd name="connsiteX127" fmla="*/ 4376691 w 6152226"/>
              <a:gd name="connsiteY127" fmla="*/ 3373541 h 3719955"/>
              <a:gd name="connsiteX128" fmla="*/ 4350058 w 6152226"/>
              <a:gd name="connsiteY128" fmla="*/ 3400174 h 3719955"/>
              <a:gd name="connsiteX129" fmla="*/ 4287915 w 6152226"/>
              <a:gd name="connsiteY129" fmla="*/ 3444563 h 3719955"/>
              <a:gd name="connsiteX130" fmla="*/ 4243526 w 6152226"/>
              <a:gd name="connsiteY130" fmla="*/ 3471196 h 3719955"/>
              <a:gd name="connsiteX131" fmla="*/ 4208015 w 6152226"/>
              <a:gd name="connsiteY131" fmla="*/ 3497829 h 3719955"/>
              <a:gd name="connsiteX132" fmla="*/ 4163627 w 6152226"/>
              <a:gd name="connsiteY132" fmla="*/ 3524462 h 3719955"/>
              <a:gd name="connsiteX133" fmla="*/ 4136994 w 6152226"/>
              <a:gd name="connsiteY133" fmla="*/ 3551095 h 3719955"/>
              <a:gd name="connsiteX134" fmla="*/ 4065973 w 6152226"/>
              <a:gd name="connsiteY134" fmla="*/ 3604361 h 3719955"/>
              <a:gd name="connsiteX135" fmla="*/ 4048217 w 6152226"/>
              <a:gd name="connsiteY135" fmla="*/ 3622116 h 3719955"/>
              <a:gd name="connsiteX136" fmla="*/ 4003829 w 6152226"/>
              <a:gd name="connsiteY136" fmla="*/ 3648749 h 3719955"/>
              <a:gd name="connsiteX137" fmla="*/ 3923930 w 6152226"/>
              <a:gd name="connsiteY137" fmla="*/ 3693137 h 3719955"/>
              <a:gd name="connsiteX138" fmla="*/ 3906175 w 6152226"/>
              <a:gd name="connsiteY138" fmla="*/ 3710893 h 3719955"/>
              <a:gd name="connsiteX139" fmla="*/ 3790765 w 6152226"/>
              <a:gd name="connsiteY139" fmla="*/ 3710893 h 3719955"/>
              <a:gd name="connsiteX140" fmla="*/ 3737499 w 6152226"/>
              <a:gd name="connsiteY140" fmla="*/ 3693137 h 3719955"/>
              <a:gd name="connsiteX141" fmla="*/ 3684233 w 6152226"/>
              <a:gd name="connsiteY141" fmla="*/ 3639871 h 3719955"/>
              <a:gd name="connsiteX142" fmla="*/ 3657600 w 6152226"/>
              <a:gd name="connsiteY142" fmla="*/ 3577728 h 3719955"/>
              <a:gd name="connsiteX143" fmla="*/ 3630967 w 6152226"/>
              <a:gd name="connsiteY143" fmla="*/ 3533339 h 3719955"/>
              <a:gd name="connsiteX144" fmla="*/ 3613212 w 6152226"/>
              <a:gd name="connsiteY144" fmla="*/ 3480073 h 3719955"/>
              <a:gd name="connsiteX145" fmla="*/ 3595456 w 6152226"/>
              <a:gd name="connsiteY145" fmla="*/ 3462318 h 3719955"/>
              <a:gd name="connsiteX146" fmla="*/ 3577701 w 6152226"/>
              <a:gd name="connsiteY146" fmla="*/ 3435685 h 3719955"/>
              <a:gd name="connsiteX147" fmla="*/ 3515557 w 6152226"/>
              <a:gd name="connsiteY147" fmla="*/ 3400174 h 3719955"/>
              <a:gd name="connsiteX148" fmla="*/ 3488924 w 6152226"/>
              <a:gd name="connsiteY148" fmla="*/ 3382419 h 3719955"/>
              <a:gd name="connsiteX149" fmla="*/ 3462291 w 6152226"/>
              <a:gd name="connsiteY149" fmla="*/ 3373541 h 3719955"/>
              <a:gd name="connsiteX150" fmla="*/ 3435658 w 6152226"/>
              <a:gd name="connsiteY150" fmla="*/ 3355786 h 3719955"/>
              <a:gd name="connsiteX151" fmla="*/ 3355759 w 6152226"/>
              <a:gd name="connsiteY151" fmla="*/ 3338031 h 3719955"/>
              <a:gd name="connsiteX152" fmla="*/ 3142695 w 6152226"/>
              <a:gd name="connsiteY152" fmla="*/ 3346908 h 3719955"/>
              <a:gd name="connsiteX153" fmla="*/ 3053918 w 6152226"/>
              <a:gd name="connsiteY153" fmla="*/ 3364664 h 3719955"/>
              <a:gd name="connsiteX154" fmla="*/ 2974019 w 6152226"/>
              <a:gd name="connsiteY154" fmla="*/ 3382419 h 3719955"/>
              <a:gd name="connsiteX155" fmla="*/ 2876365 w 6152226"/>
              <a:gd name="connsiteY155" fmla="*/ 3400174 h 3719955"/>
              <a:gd name="connsiteX156" fmla="*/ 2831977 w 6152226"/>
              <a:gd name="connsiteY156" fmla="*/ 3417930 h 3719955"/>
              <a:gd name="connsiteX157" fmla="*/ 2752078 w 6152226"/>
              <a:gd name="connsiteY157" fmla="*/ 3444563 h 3719955"/>
              <a:gd name="connsiteX158" fmla="*/ 2698812 w 6152226"/>
              <a:gd name="connsiteY158" fmla="*/ 3462318 h 3719955"/>
              <a:gd name="connsiteX159" fmla="*/ 2672179 w 6152226"/>
              <a:gd name="connsiteY159" fmla="*/ 3471196 h 3719955"/>
              <a:gd name="connsiteX160" fmla="*/ 2636668 w 6152226"/>
              <a:gd name="connsiteY160" fmla="*/ 3480073 h 3719955"/>
              <a:gd name="connsiteX161" fmla="*/ 2547891 w 6152226"/>
              <a:gd name="connsiteY161" fmla="*/ 3524462 h 3719955"/>
              <a:gd name="connsiteX162" fmla="*/ 2503503 w 6152226"/>
              <a:gd name="connsiteY162" fmla="*/ 3533339 h 3719955"/>
              <a:gd name="connsiteX163" fmla="*/ 2388093 w 6152226"/>
              <a:gd name="connsiteY163" fmla="*/ 3568850 h 3719955"/>
              <a:gd name="connsiteX164" fmla="*/ 2334827 w 6152226"/>
              <a:gd name="connsiteY164" fmla="*/ 3586605 h 3719955"/>
              <a:gd name="connsiteX165" fmla="*/ 2024109 w 6152226"/>
              <a:gd name="connsiteY165" fmla="*/ 3568850 h 3719955"/>
              <a:gd name="connsiteX166" fmla="*/ 1997476 w 6152226"/>
              <a:gd name="connsiteY166" fmla="*/ 3551095 h 3719955"/>
              <a:gd name="connsiteX167" fmla="*/ 1988598 w 6152226"/>
              <a:gd name="connsiteY167" fmla="*/ 3524462 h 3719955"/>
              <a:gd name="connsiteX168" fmla="*/ 1997476 w 6152226"/>
              <a:gd name="connsiteY168" fmla="*/ 3382419 h 3719955"/>
              <a:gd name="connsiteX169" fmla="*/ 2006353 w 6152226"/>
              <a:gd name="connsiteY169" fmla="*/ 3355786 h 3719955"/>
              <a:gd name="connsiteX170" fmla="*/ 2015231 w 6152226"/>
              <a:gd name="connsiteY170" fmla="*/ 3275887 h 3719955"/>
              <a:gd name="connsiteX171" fmla="*/ 2006353 w 6152226"/>
              <a:gd name="connsiteY171" fmla="*/ 3204866 h 3719955"/>
              <a:gd name="connsiteX172" fmla="*/ 1997476 w 6152226"/>
              <a:gd name="connsiteY172" fmla="*/ 3178232 h 3719955"/>
              <a:gd name="connsiteX173" fmla="*/ 1944210 w 6152226"/>
              <a:gd name="connsiteY173" fmla="*/ 3124966 h 3719955"/>
              <a:gd name="connsiteX174" fmla="*/ 1890944 w 6152226"/>
              <a:gd name="connsiteY174" fmla="*/ 3071700 h 3719955"/>
              <a:gd name="connsiteX175" fmla="*/ 1864311 w 6152226"/>
              <a:gd name="connsiteY175" fmla="*/ 3045067 h 3719955"/>
              <a:gd name="connsiteX176" fmla="*/ 1802167 w 6152226"/>
              <a:gd name="connsiteY176" fmla="*/ 3009557 h 3719955"/>
              <a:gd name="connsiteX177" fmla="*/ 1775534 w 6152226"/>
              <a:gd name="connsiteY177" fmla="*/ 2991801 h 3719955"/>
              <a:gd name="connsiteX178" fmla="*/ 1704513 w 6152226"/>
              <a:gd name="connsiteY178" fmla="*/ 2974046 h 3719955"/>
              <a:gd name="connsiteX179" fmla="*/ 1615736 w 6152226"/>
              <a:gd name="connsiteY179" fmla="*/ 2956291 h 3719955"/>
              <a:gd name="connsiteX180" fmla="*/ 1509204 w 6152226"/>
              <a:gd name="connsiteY180" fmla="*/ 2938535 h 3719955"/>
              <a:gd name="connsiteX181" fmla="*/ 772357 w 6152226"/>
              <a:gd name="connsiteY181" fmla="*/ 2929658 h 3719955"/>
              <a:gd name="connsiteX182" fmla="*/ 745724 w 6152226"/>
              <a:gd name="connsiteY182" fmla="*/ 2920780 h 3719955"/>
              <a:gd name="connsiteX183" fmla="*/ 727969 w 6152226"/>
              <a:gd name="connsiteY183" fmla="*/ 2867514 h 3719955"/>
              <a:gd name="connsiteX184" fmla="*/ 754602 w 6152226"/>
              <a:gd name="connsiteY184" fmla="*/ 2716594 h 3719955"/>
              <a:gd name="connsiteX185" fmla="*/ 772357 w 6152226"/>
              <a:gd name="connsiteY185" fmla="*/ 2689961 h 3719955"/>
              <a:gd name="connsiteX186" fmla="*/ 781235 w 6152226"/>
              <a:gd name="connsiteY186" fmla="*/ 2654450 h 3719955"/>
              <a:gd name="connsiteX187" fmla="*/ 790113 w 6152226"/>
              <a:gd name="connsiteY187" fmla="*/ 2627817 h 3719955"/>
              <a:gd name="connsiteX188" fmla="*/ 807868 w 6152226"/>
              <a:gd name="connsiteY188" fmla="*/ 2556796 h 3719955"/>
              <a:gd name="connsiteX189" fmla="*/ 816746 w 6152226"/>
              <a:gd name="connsiteY189" fmla="*/ 2468019 h 3719955"/>
              <a:gd name="connsiteX190" fmla="*/ 825623 w 6152226"/>
              <a:gd name="connsiteY190" fmla="*/ 2441386 h 3719955"/>
              <a:gd name="connsiteX191" fmla="*/ 816746 w 6152226"/>
              <a:gd name="connsiteY191" fmla="*/ 2299343 h 3719955"/>
              <a:gd name="connsiteX192" fmla="*/ 807868 w 6152226"/>
              <a:gd name="connsiteY192" fmla="*/ 2272710 h 3719955"/>
              <a:gd name="connsiteX193" fmla="*/ 772357 w 6152226"/>
              <a:gd name="connsiteY193" fmla="*/ 2210566 h 3719955"/>
              <a:gd name="connsiteX194" fmla="*/ 736847 w 6152226"/>
              <a:gd name="connsiteY194" fmla="*/ 2148423 h 3719955"/>
              <a:gd name="connsiteX195" fmla="*/ 683581 w 6152226"/>
              <a:gd name="connsiteY195" fmla="*/ 2104034 h 3719955"/>
              <a:gd name="connsiteX196" fmla="*/ 665825 w 6152226"/>
              <a:gd name="connsiteY196" fmla="*/ 2077401 h 3719955"/>
              <a:gd name="connsiteX197" fmla="*/ 603682 w 6152226"/>
              <a:gd name="connsiteY197" fmla="*/ 2024135 h 3719955"/>
              <a:gd name="connsiteX198" fmla="*/ 568171 w 6152226"/>
              <a:gd name="connsiteY198" fmla="*/ 2006380 h 3719955"/>
              <a:gd name="connsiteX199" fmla="*/ 541538 w 6152226"/>
              <a:gd name="connsiteY199" fmla="*/ 1979747 h 3719955"/>
              <a:gd name="connsiteX200" fmla="*/ 479394 w 6152226"/>
              <a:gd name="connsiteY200" fmla="*/ 1953114 h 3719955"/>
              <a:gd name="connsiteX201" fmla="*/ 399495 w 6152226"/>
              <a:gd name="connsiteY201" fmla="*/ 1908726 h 3719955"/>
              <a:gd name="connsiteX202" fmla="*/ 372862 w 6152226"/>
              <a:gd name="connsiteY202" fmla="*/ 1890970 h 3719955"/>
              <a:gd name="connsiteX203" fmla="*/ 319596 w 6152226"/>
              <a:gd name="connsiteY203" fmla="*/ 1864337 h 3719955"/>
              <a:gd name="connsiteX204" fmla="*/ 275208 w 6152226"/>
              <a:gd name="connsiteY204" fmla="*/ 1846582 h 3719955"/>
              <a:gd name="connsiteX205" fmla="*/ 221942 w 6152226"/>
              <a:gd name="connsiteY205" fmla="*/ 1828827 h 3719955"/>
              <a:gd name="connsiteX206" fmla="*/ 177553 w 6152226"/>
              <a:gd name="connsiteY206" fmla="*/ 1802194 h 3719955"/>
              <a:gd name="connsiteX207" fmla="*/ 133165 w 6152226"/>
              <a:gd name="connsiteY207" fmla="*/ 1766683 h 3719955"/>
              <a:gd name="connsiteX208" fmla="*/ 97654 w 6152226"/>
              <a:gd name="connsiteY208" fmla="*/ 1757805 h 3719955"/>
              <a:gd name="connsiteX209" fmla="*/ 62144 w 6152226"/>
              <a:gd name="connsiteY209" fmla="*/ 1731172 h 3719955"/>
              <a:gd name="connsiteX210" fmla="*/ 35511 w 6152226"/>
              <a:gd name="connsiteY210" fmla="*/ 1713417 h 3719955"/>
              <a:gd name="connsiteX211" fmla="*/ 17755 w 6152226"/>
              <a:gd name="connsiteY211" fmla="*/ 1695662 h 3719955"/>
              <a:gd name="connsiteX212" fmla="*/ 0 w 6152226"/>
              <a:gd name="connsiteY212" fmla="*/ 1598007 h 3719955"/>
              <a:gd name="connsiteX213" fmla="*/ 8878 w 6152226"/>
              <a:gd name="connsiteY213" fmla="*/ 1500353 h 3719955"/>
              <a:gd name="connsiteX214" fmla="*/ 17755 w 6152226"/>
              <a:gd name="connsiteY214" fmla="*/ 1464842 h 3719955"/>
              <a:gd name="connsiteX215" fmla="*/ 35511 w 6152226"/>
              <a:gd name="connsiteY215" fmla="*/ 1438209 h 3719955"/>
              <a:gd name="connsiteX216" fmla="*/ 44388 w 6152226"/>
              <a:gd name="connsiteY216" fmla="*/ 1402699 h 3719955"/>
              <a:gd name="connsiteX217" fmla="*/ 133165 w 6152226"/>
              <a:gd name="connsiteY217" fmla="*/ 1296166 h 3719955"/>
              <a:gd name="connsiteX218" fmla="*/ 159798 w 6152226"/>
              <a:gd name="connsiteY218" fmla="*/ 1278411 h 3719955"/>
              <a:gd name="connsiteX219" fmla="*/ 186431 w 6152226"/>
              <a:gd name="connsiteY219" fmla="*/ 1251778 h 3719955"/>
              <a:gd name="connsiteX220" fmla="*/ 213064 w 6152226"/>
              <a:gd name="connsiteY220" fmla="*/ 1242900 h 3719955"/>
              <a:gd name="connsiteX221" fmla="*/ 275208 w 6152226"/>
              <a:gd name="connsiteY221" fmla="*/ 1216267 h 3719955"/>
              <a:gd name="connsiteX222" fmla="*/ 328474 w 6152226"/>
              <a:gd name="connsiteY222" fmla="*/ 1189634 h 3719955"/>
              <a:gd name="connsiteX223" fmla="*/ 363984 w 6152226"/>
              <a:gd name="connsiteY223" fmla="*/ 1171879 h 3719955"/>
              <a:gd name="connsiteX224" fmla="*/ 399495 w 6152226"/>
              <a:gd name="connsiteY224" fmla="*/ 1163001 h 3719955"/>
              <a:gd name="connsiteX225" fmla="*/ 426128 w 6152226"/>
              <a:gd name="connsiteY225" fmla="*/ 1154124 h 3719955"/>
              <a:gd name="connsiteX226" fmla="*/ 461639 w 6152226"/>
              <a:gd name="connsiteY226" fmla="*/ 1145246 h 3719955"/>
              <a:gd name="connsiteX227" fmla="*/ 514905 w 6152226"/>
              <a:gd name="connsiteY227" fmla="*/ 1118613 h 3719955"/>
              <a:gd name="connsiteX228" fmla="*/ 577048 w 6152226"/>
              <a:gd name="connsiteY228" fmla="*/ 1100858 h 3719955"/>
              <a:gd name="connsiteX229" fmla="*/ 594804 w 6152226"/>
              <a:gd name="connsiteY229" fmla="*/ 1083102 h 3719955"/>
              <a:gd name="connsiteX230" fmla="*/ 630315 w 6152226"/>
              <a:gd name="connsiteY230" fmla="*/ 1065347 h 3719955"/>
              <a:gd name="connsiteX231" fmla="*/ 648070 w 6152226"/>
              <a:gd name="connsiteY231" fmla="*/ 1038714 h 3719955"/>
              <a:gd name="connsiteX232" fmla="*/ 674703 w 6152226"/>
              <a:gd name="connsiteY232" fmla="*/ 1020959 h 3719955"/>
              <a:gd name="connsiteX233" fmla="*/ 710214 w 6152226"/>
              <a:gd name="connsiteY233" fmla="*/ 958815 h 3719955"/>
              <a:gd name="connsiteX234" fmla="*/ 745724 w 6152226"/>
              <a:gd name="connsiteY234" fmla="*/ 896671 h 3719955"/>
              <a:gd name="connsiteX235" fmla="*/ 754602 w 6152226"/>
              <a:gd name="connsiteY235" fmla="*/ 861161 h 3719955"/>
              <a:gd name="connsiteX236" fmla="*/ 763480 w 6152226"/>
              <a:gd name="connsiteY236" fmla="*/ 834528 h 3719955"/>
              <a:gd name="connsiteX237" fmla="*/ 781235 w 6152226"/>
              <a:gd name="connsiteY237" fmla="*/ 763506 h 3719955"/>
              <a:gd name="connsiteX238" fmla="*/ 807868 w 6152226"/>
              <a:gd name="connsiteY238" fmla="*/ 719118 h 3719955"/>
              <a:gd name="connsiteX239" fmla="*/ 843379 w 6152226"/>
              <a:gd name="connsiteY239" fmla="*/ 585953 h 3719955"/>
              <a:gd name="connsiteX240" fmla="*/ 878889 w 6152226"/>
              <a:gd name="connsiteY240" fmla="*/ 532687 h 3719955"/>
              <a:gd name="connsiteX241" fmla="*/ 905522 w 6152226"/>
              <a:gd name="connsiteY241" fmla="*/ 461666 h 3719955"/>
              <a:gd name="connsiteX242" fmla="*/ 941033 w 6152226"/>
              <a:gd name="connsiteY242" fmla="*/ 417277 h 3719955"/>
              <a:gd name="connsiteX243" fmla="*/ 967666 w 6152226"/>
              <a:gd name="connsiteY243" fmla="*/ 364011 h 3719955"/>
              <a:gd name="connsiteX244" fmla="*/ 994299 w 6152226"/>
              <a:gd name="connsiteY244" fmla="*/ 346256 h 3719955"/>
              <a:gd name="connsiteX245" fmla="*/ 1012054 w 6152226"/>
              <a:gd name="connsiteY245" fmla="*/ 328500 h 3719955"/>
              <a:gd name="connsiteX246" fmla="*/ 1038687 w 6152226"/>
              <a:gd name="connsiteY246" fmla="*/ 310745 h 3719955"/>
              <a:gd name="connsiteX247" fmla="*/ 1056443 w 6152226"/>
              <a:gd name="connsiteY247" fmla="*/ 292990 h 3719955"/>
              <a:gd name="connsiteX248" fmla="*/ 1109709 w 6152226"/>
              <a:gd name="connsiteY248" fmla="*/ 257479 h 3719955"/>
              <a:gd name="connsiteX249" fmla="*/ 1127464 w 6152226"/>
              <a:gd name="connsiteY249" fmla="*/ 195335 h 3719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</a:cxnLst>
            <a:rect l="l" t="t" r="r" b="b"/>
            <a:pathLst>
              <a:path w="6152226" h="3719955">
                <a:moveTo>
                  <a:pt x="1127464" y="195335"/>
                </a:moveTo>
                <a:cubicBezTo>
                  <a:pt x="1139301" y="189417"/>
                  <a:pt x="1164676" y="210292"/>
                  <a:pt x="1180730" y="221968"/>
                </a:cubicBezTo>
                <a:cubicBezTo>
                  <a:pt x="1197653" y="234276"/>
                  <a:pt x="1206402" y="256999"/>
                  <a:pt x="1225118" y="266357"/>
                </a:cubicBezTo>
                <a:cubicBezTo>
                  <a:pt x="1268024" y="287809"/>
                  <a:pt x="1263973" y="282683"/>
                  <a:pt x="1305017" y="319623"/>
                </a:cubicBezTo>
                <a:cubicBezTo>
                  <a:pt x="1320570" y="333621"/>
                  <a:pt x="1329555" y="357394"/>
                  <a:pt x="1349406" y="364011"/>
                </a:cubicBezTo>
                <a:cubicBezTo>
                  <a:pt x="1461632" y="401421"/>
                  <a:pt x="1282203" y="339014"/>
                  <a:pt x="1402672" y="390644"/>
                </a:cubicBezTo>
                <a:cubicBezTo>
                  <a:pt x="1413886" y="395450"/>
                  <a:pt x="1426450" y="396170"/>
                  <a:pt x="1438182" y="399522"/>
                </a:cubicBezTo>
                <a:cubicBezTo>
                  <a:pt x="1447180" y="402093"/>
                  <a:pt x="1455937" y="405440"/>
                  <a:pt x="1464815" y="408399"/>
                </a:cubicBezTo>
                <a:cubicBezTo>
                  <a:pt x="1500326" y="405440"/>
                  <a:pt x="1536199" y="405380"/>
                  <a:pt x="1571348" y="399522"/>
                </a:cubicBezTo>
                <a:cubicBezTo>
                  <a:pt x="1589809" y="396445"/>
                  <a:pt x="1624614" y="381766"/>
                  <a:pt x="1624614" y="381766"/>
                </a:cubicBezTo>
                <a:cubicBezTo>
                  <a:pt x="1633492" y="372888"/>
                  <a:pt x="1640600" y="361787"/>
                  <a:pt x="1651247" y="355133"/>
                </a:cubicBezTo>
                <a:cubicBezTo>
                  <a:pt x="1664761" y="346687"/>
                  <a:pt x="1681073" y="343850"/>
                  <a:pt x="1695635" y="337378"/>
                </a:cubicBezTo>
                <a:cubicBezTo>
                  <a:pt x="1707729" y="332003"/>
                  <a:pt x="1719309" y="325541"/>
                  <a:pt x="1731146" y="319623"/>
                </a:cubicBezTo>
                <a:cubicBezTo>
                  <a:pt x="1774177" y="276592"/>
                  <a:pt x="1763595" y="277815"/>
                  <a:pt x="1811045" y="257479"/>
                </a:cubicBezTo>
                <a:cubicBezTo>
                  <a:pt x="1819646" y="253793"/>
                  <a:pt x="1828800" y="251560"/>
                  <a:pt x="1837678" y="248601"/>
                </a:cubicBezTo>
                <a:cubicBezTo>
                  <a:pt x="1966404" y="152055"/>
                  <a:pt x="1804931" y="267313"/>
                  <a:pt x="1899821" y="213091"/>
                </a:cubicBezTo>
                <a:cubicBezTo>
                  <a:pt x="1912668" y="205750"/>
                  <a:pt x="1922485" y="193799"/>
                  <a:pt x="1935332" y="186458"/>
                </a:cubicBezTo>
                <a:cubicBezTo>
                  <a:pt x="1943457" y="181815"/>
                  <a:pt x="1953468" y="181502"/>
                  <a:pt x="1961965" y="177580"/>
                </a:cubicBezTo>
                <a:cubicBezTo>
                  <a:pt x="1992005" y="163715"/>
                  <a:pt x="2023214" y="151545"/>
                  <a:pt x="2050742" y="133192"/>
                </a:cubicBezTo>
                <a:cubicBezTo>
                  <a:pt x="2059620" y="127273"/>
                  <a:pt x="2067568" y="119639"/>
                  <a:pt x="2077375" y="115436"/>
                </a:cubicBezTo>
                <a:cubicBezTo>
                  <a:pt x="2088589" y="110630"/>
                  <a:pt x="2101048" y="109518"/>
                  <a:pt x="2112885" y="106559"/>
                </a:cubicBezTo>
                <a:cubicBezTo>
                  <a:pt x="2124722" y="100640"/>
                  <a:pt x="2136044" y="93554"/>
                  <a:pt x="2148396" y="88803"/>
                </a:cubicBezTo>
                <a:cubicBezTo>
                  <a:pt x="2174598" y="78725"/>
                  <a:pt x="2203185" y="74725"/>
                  <a:pt x="2228295" y="62170"/>
                </a:cubicBezTo>
                <a:cubicBezTo>
                  <a:pt x="2240132" y="56252"/>
                  <a:pt x="2250967" y="47625"/>
                  <a:pt x="2263806" y="44415"/>
                </a:cubicBezTo>
                <a:cubicBezTo>
                  <a:pt x="2286952" y="38629"/>
                  <a:pt x="2311247" y="39165"/>
                  <a:pt x="2334827" y="35537"/>
                </a:cubicBezTo>
                <a:cubicBezTo>
                  <a:pt x="2349741" y="33243"/>
                  <a:pt x="2364369" y="29359"/>
                  <a:pt x="2379215" y="26660"/>
                </a:cubicBezTo>
                <a:cubicBezTo>
                  <a:pt x="2396925" y="23440"/>
                  <a:pt x="2414726" y="20741"/>
                  <a:pt x="2432482" y="17782"/>
                </a:cubicBezTo>
                <a:cubicBezTo>
                  <a:pt x="2516825" y="-10333"/>
                  <a:pt x="2478427" y="-1075"/>
                  <a:pt x="2654423" y="17782"/>
                </a:cubicBezTo>
                <a:cubicBezTo>
                  <a:pt x="2673032" y="19776"/>
                  <a:pt x="2689934" y="29619"/>
                  <a:pt x="2707689" y="35537"/>
                </a:cubicBezTo>
                <a:cubicBezTo>
                  <a:pt x="2713608" y="41456"/>
                  <a:pt x="2718481" y="48650"/>
                  <a:pt x="2725445" y="53293"/>
                </a:cubicBezTo>
                <a:cubicBezTo>
                  <a:pt x="2736456" y="60634"/>
                  <a:pt x="2748791" y="65835"/>
                  <a:pt x="2760955" y="71048"/>
                </a:cubicBezTo>
                <a:cubicBezTo>
                  <a:pt x="2778596" y="78608"/>
                  <a:pt x="2855864" y="105952"/>
                  <a:pt x="2885243" y="124314"/>
                </a:cubicBezTo>
                <a:cubicBezTo>
                  <a:pt x="2897790" y="132156"/>
                  <a:pt x="2908632" y="142462"/>
                  <a:pt x="2920753" y="150947"/>
                </a:cubicBezTo>
                <a:cubicBezTo>
                  <a:pt x="2938235" y="163184"/>
                  <a:pt x="2956264" y="174621"/>
                  <a:pt x="2974019" y="186458"/>
                </a:cubicBezTo>
                <a:cubicBezTo>
                  <a:pt x="2982897" y="192376"/>
                  <a:pt x="2993107" y="196668"/>
                  <a:pt x="3000652" y="204213"/>
                </a:cubicBezTo>
                <a:cubicBezTo>
                  <a:pt x="3057087" y="260648"/>
                  <a:pt x="3022772" y="229681"/>
                  <a:pt x="3107184" y="292990"/>
                </a:cubicBezTo>
                <a:cubicBezTo>
                  <a:pt x="3119021" y="301868"/>
                  <a:pt x="3129461" y="313006"/>
                  <a:pt x="3142695" y="319623"/>
                </a:cubicBezTo>
                <a:cubicBezTo>
                  <a:pt x="3186923" y="341737"/>
                  <a:pt x="3245138" y="373016"/>
                  <a:pt x="3293615" y="390644"/>
                </a:cubicBezTo>
                <a:cubicBezTo>
                  <a:pt x="3330237" y="403961"/>
                  <a:pt x="3384601" y="405069"/>
                  <a:pt x="3417903" y="408399"/>
                </a:cubicBezTo>
                <a:cubicBezTo>
                  <a:pt x="3483006" y="405440"/>
                  <a:pt x="3548506" y="407287"/>
                  <a:pt x="3613212" y="399522"/>
                </a:cubicBezTo>
                <a:cubicBezTo>
                  <a:pt x="3623806" y="398251"/>
                  <a:pt x="3630038" y="385969"/>
                  <a:pt x="3639845" y="381766"/>
                </a:cubicBezTo>
                <a:cubicBezTo>
                  <a:pt x="3651059" y="376960"/>
                  <a:pt x="3663518" y="375848"/>
                  <a:pt x="3675355" y="372889"/>
                </a:cubicBezTo>
                <a:cubicBezTo>
                  <a:pt x="3687192" y="366970"/>
                  <a:pt x="3698702" y="360346"/>
                  <a:pt x="3710866" y="355133"/>
                </a:cubicBezTo>
                <a:cubicBezTo>
                  <a:pt x="3728691" y="347494"/>
                  <a:pt x="3754998" y="341881"/>
                  <a:pt x="3773010" y="337378"/>
                </a:cubicBezTo>
                <a:cubicBezTo>
                  <a:pt x="3781888" y="331460"/>
                  <a:pt x="3790100" y="324395"/>
                  <a:pt x="3799643" y="319623"/>
                </a:cubicBezTo>
                <a:cubicBezTo>
                  <a:pt x="3808013" y="315438"/>
                  <a:pt x="3817514" y="314031"/>
                  <a:pt x="3826276" y="310745"/>
                </a:cubicBezTo>
                <a:cubicBezTo>
                  <a:pt x="3841197" y="305150"/>
                  <a:pt x="3855743" y="298585"/>
                  <a:pt x="3870664" y="292990"/>
                </a:cubicBezTo>
                <a:cubicBezTo>
                  <a:pt x="3879426" y="289704"/>
                  <a:pt x="3888535" y="287398"/>
                  <a:pt x="3897297" y="284112"/>
                </a:cubicBezTo>
                <a:cubicBezTo>
                  <a:pt x="3914807" y="277546"/>
                  <a:pt x="3978543" y="250093"/>
                  <a:pt x="3994951" y="248601"/>
                </a:cubicBezTo>
                <a:cubicBezTo>
                  <a:pt x="4119293" y="237298"/>
                  <a:pt x="4060120" y="243334"/>
                  <a:pt x="4172505" y="230846"/>
                </a:cubicBezTo>
                <a:lnTo>
                  <a:pt x="4483223" y="239724"/>
                </a:lnTo>
                <a:cubicBezTo>
                  <a:pt x="4507055" y="240832"/>
                  <a:pt x="4530916" y="243602"/>
                  <a:pt x="4554245" y="248601"/>
                </a:cubicBezTo>
                <a:cubicBezTo>
                  <a:pt x="4572545" y="252522"/>
                  <a:pt x="4589756" y="260438"/>
                  <a:pt x="4607511" y="266357"/>
                </a:cubicBezTo>
                <a:lnTo>
                  <a:pt x="4660777" y="284112"/>
                </a:lnTo>
                <a:cubicBezTo>
                  <a:pt x="4678532" y="290030"/>
                  <a:pt x="4695886" y="297328"/>
                  <a:pt x="4714043" y="301867"/>
                </a:cubicBezTo>
                <a:lnTo>
                  <a:pt x="4785064" y="319623"/>
                </a:lnTo>
                <a:cubicBezTo>
                  <a:pt x="4832142" y="366701"/>
                  <a:pt x="4788781" y="328955"/>
                  <a:pt x="4847208" y="364011"/>
                </a:cubicBezTo>
                <a:cubicBezTo>
                  <a:pt x="4865506" y="374990"/>
                  <a:pt x="4900474" y="399522"/>
                  <a:pt x="4900474" y="399522"/>
                </a:cubicBezTo>
                <a:cubicBezTo>
                  <a:pt x="4910614" y="414732"/>
                  <a:pt x="4932008" y="444439"/>
                  <a:pt x="4935984" y="461666"/>
                </a:cubicBezTo>
                <a:cubicBezTo>
                  <a:pt x="4942010" y="487777"/>
                  <a:pt x="4941320" y="515003"/>
                  <a:pt x="4944862" y="541565"/>
                </a:cubicBezTo>
                <a:cubicBezTo>
                  <a:pt x="4947241" y="559407"/>
                  <a:pt x="4950781" y="577076"/>
                  <a:pt x="4953740" y="594831"/>
                </a:cubicBezTo>
                <a:cubicBezTo>
                  <a:pt x="4956699" y="671771"/>
                  <a:pt x="4957814" y="748803"/>
                  <a:pt x="4962617" y="825650"/>
                </a:cubicBezTo>
                <a:cubicBezTo>
                  <a:pt x="4965298" y="868540"/>
                  <a:pt x="4969601" y="880042"/>
                  <a:pt x="4989250" y="914427"/>
                </a:cubicBezTo>
                <a:cubicBezTo>
                  <a:pt x="4994544" y="923691"/>
                  <a:pt x="4999917" y="933085"/>
                  <a:pt x="5007006" y="941060"/>
                </a:cubicBezTo>
                <a:cubicBezTo>
                  <a:pt x="5023688" y="959827"/>
                  <a:pt x="5036451" y="986386"/>
                  <a:pt x="5060272" y="994326"/>
                </a:cubicBezTo>
                <a:lnTo>
                  <a:pt x="5086905" y="1003203"/>
                </a:lnTo>
                <a:cubicBezTo>
                  <a:pt x="5154279" y="1053735"/>
                  <a:pt x="5099585" y="1022543"/>
                  <a:pt x="5228948" y="1038714"/>
                </a:cubicBezTo>
                <a:cubicBezTo>
                  <a:pt x="5241055" y="1040227"/>
                  <a:pt x="5252341" y="1046166"/>
                  <a:pt x="5264458" y="1047592"/>
                </a:cubicBezTo>
                <a:cubicBezTo>
                  <a:pt x="5302777" y="1052100"/>
                  <a:pt x="5341443" y="1052976"/>
                  <a:pt x="5379868" y="1056469"/>
                </a:cubicBezTo>
                <a:cubicBezTo>
                  <a:pt x="5406555" y="1058895"/>
                  <a:pt x="5433134" y="1062388"/>
                  <a:pt x="5459767" y="1065347"/>
                </a:cubicBezTo>
                <a:cubicBezTo>
                  <a:pt x="5468645" y="1068306"/>
                  <a:pt x="5477282" y="1072121"/>
                  <a:pt x="5486400" y="1074225"/>
                </a:cubicBezTo>
                <a:cubicBezTo>
                  <a:pt x="5541731" y="1086994"/>
                  <a:pt x="5575887" y="1092098"/>
                  <a:pt x="5628443" y="1100858"/>
                </a:cubicBezTo>
                <a:cubicBezTo>
                  <a:pt x="5640280" y="1106776"/>
                  <a:pt x="5651601" y="1113862"/>
                  <a:pt x="5663953" y="1118613"/>
                </a:cubicBezTo>
                <a:cubicBezTo>
                  <a:pt x="5690155" y="1128691"/>
                  <a:pt x="5718742" y="1132691"/>
                  <a:pt x="5743852" y="1145246"/>
                </a:cubicBezTo>
                <a:cubicBezTo>
                  <a:pt x="5805202" y="1175920"/>
                  <a:pt x="5755944" y="1154018"/>
                  <a:pt x="5841507" y="1180757"/>
                </a:cubicBezTo>
                <a:cubicBezTo>
                  <a:pt x="5868303" y="1189131"/>
                  <a:pt x="5894773" y="1198512"/>
                  <a:pt x="5921406" y="1207390"/>
                </a:cubicBezTo>
                <a:lnTo>
                  <a:pt x="5948039" y="1216267"/>
                </a:lnTo>
                <a:cubicBezTo>
                  <a:pt x="5953957" y="1222186"/>
                  <a:pt x="5958527" y="1229870"/>
                  <a:pt x="5965794" y="1234023"/>
                </a:cubicBezTo>
                <a:cubicBezTo>
                  <a:pt x="5979630" y="1241929"/>
                  <a:pt x="5995620" y="1245306"/>
                  <a:pt x="6010182" y="1251778"/>
                </a:cubicBezTo>
                <a:cubicBezTo>
                  <a:pt x="6022276" y="1257153"/>
                  <a:pt x="6033856" y="1263615"/>
                  <a:pt x="6045693" y="1269533"/>
                </a:cubicBezTo>
                <a:lnTo>
                  <a:pt x="6072326" y="1349432"/>
                </a:lnTo>
                <a:lnTo>
                  <a:pt x="6081204" y="1376066"/>
                </a:lnTo>
                <a:cubicBezTo>
                  <a:pt x="6074397" y="1457748"/>
                  <a:pt x="6070851" y="1525487"/>
                  <a:pt x="6054571" y="1606885"/>
                </a:cubicBezTo>
                <a:cubicBezTo>
                  <a:pt x="6051612" y="1621681"/>
                  <a:pt x="6049353" y="1636635"/>
                  <a:pt x="6045693" y="1651273"/>
                </a:cubicBezTo>
                <a:cubicBezTo>
                  <a:pt x="6031816" y="1706777"/>
                  <a:pt x="6043858" y="1648742"/>
                  <a:pt x="6019060" y="1704539"/>
                </a:cubicBezTo>
                <a:cubicBezTo>
                  <a:pt x="6011459" y="1721642"/>
                  <a:pt x="6001305" y="1757805"/>
                  <a:pt x="6001305" y="1757805"/>
                </a:cubicBezTo>
                <a:cubicBezTo>
                  <a:pt x="6007223" y="1846582"/>
                  <a:pt x="6008958" y="1935737"/>
                  <a:pt x="6019060" y="2024135"/>
                </a:cubicBezTo>
                <a:cubicBezTo>
                  <a:pt x="6020869" y="2039968"/>
                  <a:pt x="6031776" y="2053406"/>
                  <a:pt x="6036815" y="2068524"/>
                </a:cubicBezTo>
                <a:cubicBezTo>
                  <a:pt x="6040673" y="2080099"/>
                  <a:pt x="6040887" y="2092820"/>
                  <a:pt x="6045693" y="2104034"/>
                </a:cubicBezTo>
                <a:cubicBezTo>
                  <a:pt x="6054093" y="2123633"/>
                  <a:pt x="6066885" y="2134104"/>
                  <a:pt x="6081204" y="2148423"/>
                </a:cubicBezTo>
                <a:cubicBezTo>
                  <a:pt x="6089095" y="2172096"/>
                  <a:pt x="6093211" y="2188626"/>
                  <a:pt x="6107837" y="2210566"/>
                </a:cubicBezTo>
                <a:cubicBezTo>
                  <a:pt x="6112480" y="2217530"/>
                  <a:pt x="6119674" y="2222403"/>
                  <a:pt x="6125592" y="2228322"/>
                </a:cubicBezTo>
                <a:cubicBezTo>
                  <a:pt x="6136910" y="2262276"/>
                  <a:pt x="6150479" y="2299935"/>
                  <a:pt x="6152225" y="2334854"/>
                </a:cubicBezTo>
                <a:cubicBezTo>
                  <a:pt x="6152285" y="2336047"/>
                  <a:pt x="6150883" y="2431785"/>
                  <a:pt x="6134470" y="2459141"/>
                </a:cubicBezTo>
                <a:cubicBezTo>
                  <a:pt x="6124137" y="2476362"/>
                  <a:pt x="6104601" y="2482553"/>
                  <a:pt x="6090082" y="2494652"/>
                </a:cubicBezTo>
                <a:cubicBezTo>
                  <a:pt x="6014350" y="2557761"/>
                  <a:pt x="6107022" y="2495060"/>
                  <a:pt x="6036815" y="2530163"/>
                </a:cubicBezTo>
                <a:cubicBezTo>
                  <a:pt x="5985305" y="2555918"/>
                  <a:pt x="6036923" y="2542329"/>
                  <a:pt x="5974672" y="2565673"/>
                </a:cubicBezTo>
                <a:cubicBezTo>
                  <a:pt x="5963248" y="2569957"/>
                  <a:pt x="5950848" y="2571045"/>
                  <a:pt x="5939161" y="2574551"/>
                </a:cubicBezTo>
                <a:cubicBezTo>
                  <a:pt x="5907153" y="2584153"/>
                  <a:pt x="5875568" y="2599055"/>
                  <a:pt x="5841507" y="2601184"/>
                </a:cubicBezTo>
                <a:cubicBezTo>
                  <a:pt x="5761709" y="2606172"/>
                  <a:pt x="5681709" y="2607103"/>
                  <a:pt x="5601810" y="2610062"/>
                </a:cubicBezTo>
                <a:cubicBezTo>
                  <a:pt x="5581659" y="2620137"/>
                  <a:pt x="5557233" y="2630515"/>
                  <a:pt x="5539666" y="2645572"/>
                </a:cubicBezTo>
                <a:cubicBezTo>
                  <a:pt x="5507485" y="2673156"/>
                  <a:pt x="5502008" y="2683945"/>
                  <a:pt x="5477522" y="2716594"/>
                </a:cubicBezTo>
                <a:lnTo>
                  <a:pt x="5442012" y="2823126"/>
                </a:lnTo>
                <a:lnTo>
                  <a:pt x="5424256" y="2876392"/>
                </a:lnTo>
                <a:cubicBezTo>
                  <a:pt x="5421297" y="2894147"/>
                  <a:pt x="5421699" y="2912804"/>
                  <a:pt x="5415379" y="2929658"/>
                </a:cubicBezTo>
                <a:cubicBezTo>
                  <a:pt x="5412440" y="2937495"/>
                  <a:pt x="5400028" y="2939396"/>
                  <a:pt x="5397623" y="2947413"/>
                </a:cubicBezTo>
                <a:cubicBezTo>
                  <a:pt x="5390767" y="2970265"/>
                  <a:pt x="5393014" y="2994961"/>
                  <a:pt x="5388746" y="3018434"/>
                </a:cubicBezTo>
                <a:cubicBezTo>
                  <a:pt x="5387072" y="3027641"/>
                  <a:pt x="5382439" y="3036069"/>
                  <a:pt x="5379868" y="3045067"/>
                </a:cubicBezTo>
                <a:cubicBezTo>
                  <a:pt x="5369040" y="3082964"/>
                  <a:pt x="5371268" y="3083766"/>
                  <a:pt x="5362113" y="3124966"/>
                </a:cubicBezTo>
                <a:cubicBezTo>
                  <a:pt x="5358665" y="3140483"/>
                  <a:pt x="5341802" y="3207421"/>
                  <a:pt x="5335480" y="3213743"/>
                </a:cubicBezTo>
                <a:cubicBezTo>
                  <a:pt x="5329561" y="3219662"/>
                  <a:pt x="5322746" y="3224803"/>
                  <a:pt x="5317724" y="3231499"/>
                </a:cubicBezTo>
                <a:cubicBezTo>
                  <a:pt x="5304921" y="3248570"/>
                  <a:pt x="5302458" y="3278017"/>
                  <a:pt x="5282214" y="3284765"/>
                </a:cubicBezTo>
                <a:lnTo>
                  <a:pt x="5228948" y="3302520"/>
                </a:lnTo>
                <a:cubicBezTo>
                  <a:pt x="5208233" y="3299561"/>
                  <a:pt x="5187323" y="3297746"/>
                  <a:pt x="5166804" y="3293642"/>
                </a:cubicBezTo>
                <a:cubicBezTo>
                  <a:pt x="5151211" y="3290523"/>
                  <a:pt x="5104312" y="3269852"/>
                  <a:pt x="5095782" y="3267009"/>
                </a:cubicBezTo>
                <a:cubicBezTo>
                  <a:pt x="5084207" y="3263151"/>
                  <a:pt x="5071958" y="3261638"/>
                  <a:pt x="5060272" y="3258132"/>
                </a:cubicBezTo>
                <a:cubicBezTo>
                  <a:pt x="5042345" y="3252754"/>
                  <a:pt x="5024761" y="3246294"/>
                  <a:pt x="5007006" y="3240376"/>
                </a:cubicBezTo>
                <a:lnTo>
                  <a:pt x="4980373" y="3231499"/>
                </a:lnTo>
                <a:cubicBezTo>
                  <a:pt x="4971495" y="3225580"/>
                  <a:pt x="4963730" y="3217489"/>
                  <a:pt x="4953740" y="3213743"/>
                </a:cubicBezTo>
                <a:cubicBezTo>
                  <a:pt x="4939611" y="3208445"/>
                  <a:pt x="4924081" y="3208139"/>
                  <a:pt x="4909351" y="3204866"/>
                </a:cubicBezTo>
                <a:cubicBezTo>
                  <a:pt x="4897441" y="3202219"/>
                  <a:pt x="4885678" y="3198947"/>
                  <a:pt x="4873841" y="3195988"/>
                </a:cubicBezTo>
                <a:cubicBezTo>
                  <a:pt x="4752563" y="3202052"/>
                  <a:pt x="4739681" y="3191199"/>
                  <a:pt x="4660777" y="3213743"/>
                </a:cubicBezTo>
                <a:cubicBezTo>
                  <a:pt x="4651779" y="3216314"/>
                  <a:pt x="4642514" y="3218436"/>
                  <a:pt x="4634144" y="3222621"/>
                </a:cubicBezTo>
                <a:cubicBezTo>
                  <a:pt x="4624601" y="3227393"/>
                  <a:pt x="4616775" y="3235082"/>
                  <a:pt x="4607511" y="3240376"/>
                </a:cubicBezTo>
                <a:cubicBezTo>
                  <a:pt x="4596020" y="3246942"/>
                  <a:pt x="4583348" y="3251323"/>
                  <a:pt x="4572000" y="3258132"/>
                </a:cubicBezTo>
                <a:cubicBezTo>
                  <a:pt x="4553702" y="3269111"/>
                  <a:pt x="4537388" y="3283279"/>
                  <a:pt x="4518734" y="3293642"/>
                </a:cubicBezTo>
                <a:cubicBezTo>
                  <a:pt x="4429259" y="3343350"/>
                  <a:pt x="4585816" y="3232481"/>
                  <a:pt x="4447713" y="3329153"/>
                </a:cubicBezTo>
                <a:cubicBezTo>
                  <a:pt x="4381920" y="3375208"/>
                  <a:pt x="4428262" y="3356352"/>
                  <a:pt x="4376691" y="3373541"/>
                </a:cubicBezTo>
                <a:cubicBezTo>
                  <a:pt x="4367813" y="3382419"/>
                  <a:pt x="4359590" y="3392003"/>
                  <a:pt x="4350058" y="3400174"/>
                </a:cubicBezTo>
                <a:cubicBezTo>
                  <a:pt x="4262623" y="3475119"/>
                  <a:pt x="4358148" y="3388377"/>
                  <a:pt x="4287915" y="3444563"/>
                </a:cubicBezTo>
                <a:cubicBezTo>
                  <a:pt x="4253098" y="3472416"/>
                  <a:pt x="4289775" y="3455779"/>
                  <a:pt x="4243526" y="3471196"/>
                </a:cubicBezTo>
                <a:cubicBezTo>
                  <a:pt x="4231689" y="3480074"/>
                  <a:pt x="4220326" y="3489622"/>
                  <a:pt x="4208015" y="3497829"/>
                </a:cubicBezTo>
                <a:cubicBezTo>
                  <a:pt x="4193658" y="3507400"/>
                  <a:pt x="4177431" y="3514109"/>
                  <a:pt x="4163627" y="3524462"/>
                </a:cubicBezTo>
                <a:cubicBezTo>
                  <a:pt x="4153583" y="3531995"/>
                  <a:pt x="4146711" y="3543145"/>
                  <a:pt x="4136994" y="3551095"/>
                </a:cubicBezTo>
                <a:cubicBezTo>
                  <a:pt x="4114091" y="3569834"/>
                  <a:pt x="4086898" y="3583437"/>
                  <a:pt x="4065973" y="3604361"/>
                </a:cubicBezTo>
                <a:cubicBezTo>
                  <a:pt x="4060054" y="3610279"/>
                  <a:pt x="4055028" y="3617251"/>
                  <a:pt x="4048217" y="3622116"/>
                </a:cubicBezTo>
                <a:cubicBezTo>
                  <a:pt x="4034176" y="3632145"/>
                  <a:pt x="4018386" y="3639485"/>
                  <a:pt x="4003829" y="3648749"/>
                </a:cubicBezTo>
                <a:cubicBezTo>
                  <a:pt x="3936672" y="3691486"/>
                  <a:pt x="3973484" y="3676620"/>
                  <a:pt x="3923930" y="3693137"/>
                </a:cubicBezTo>
                <a:cubicBezTo>
                  <a:pt x="3918012" y="3699056"/>
                  <a:pt x="3913661" y="3707150"/>
                  <a:pt x="3906175" y="3710893"/>
                </a:cubicBezTo>
                <a:cubicBezTo>
                  <a:pt x="3869832" y="3729065"/>
                  <a:pt x="3827523" y="3714977"/>
                  <a:pt x="3790765" y="3710893"/>
                </a:cubicBezTo>
                <a:cubicBezTo>
                  <a:pt x="3773010" y="3704974"/>
                  <a:pt x="3750733" y="3706371"/>
                  <a:pt x="3737499" y="3693137"/>
                </a:cubicBezTo>
                <a:lnTo>
                  <a:pt x="3684233" y="3639871"/>
                </a:lnTo>
                <a:cubicBezTo>
                  <a:pt x="3665756" y="3565967"/>
                  <a:pt x="3688254" y="3639036"/>
                  <a:pt x="3657600" y="3577728"/>
                </a:cubicBezTo>
                <a:cubicBezTo>
                  <a:pt x="3634551" y="3531630"/>
                  <a:pt x="3665647" y="3568020"/>
                  <a:pt x="3630967" y="3533339"/>
                </a:cubicBezTo>
                <a:cubicBezTo>
                  <a:pt x="3625049" y="3515584"/>
                  <a:pt x="3626446" y="3493307"/>
                  <a:pt x="3613212" y="3480073"/>
                </a:cubicBezTo>
                <a:cubicBezTo>
                  <a:pt x="3607293" y="3474155"/>
                  <a:pt x="3600685" y="3468854"/>
                  <a:pt x="3595456" y="3462318"/>
                </a:cubicBezTo>
                <a:cubicBezTo>
                  <a:pt x="3588791" y="3453987"/>
                  <a:pt x="3585246" y="3443230"/>
                  <a:pt x="3577701" y="3435685"/>
                </a:cubicBezTo>
                <a:cubicBezTo>
                  <a:pt x="3534770" y="3392754"/>
                  <a:pt x="3556185" y="3420488"/>
                  <a:pt x="3515557" y="3400174"/>
                </a:cubicBezTo>
                <a:cubicBezTo>
                  <a:pt x="3506014" y="3395402"/>
                  <a:pt x="3498467" y="3387191"/>
                  <a:pt x="3488924" y="3382419"/>
                </a:cubicBezTo>
                <a:cubicBezTo>
                  <a:pt x="3480554" y="3378234"/>
                  <a:pt x="3470661" y="3377726"/>
                  <a:pt x="3462291" y="3373541"/>
                </a:cubicBezTo>
                <a:cubicBezTo>
                  <a:pt x="3452748" y="3368769"/>
                  <a:pt x="3445465" y="3359989"/>
                  <a:pt x="3435658" y="3355786"/>
                </a:cubicBezTo>
                <a:cubicBezTo>
                  <a:pt x="3424682" y="3351082"/>
                  <a:pt x="3363666" y="3339612"/>
                  <a:pt x="3355759" y="3338031"/>
                </a:cubicBezTo>
                <a:cubicBezTo>
                  <a:pt x="3284738" y="3340990"/>
                  <a:pt x="3213621" y="3342180"/>
                  <a:pt x="3142695" y="3346908"/>
                </a:cubicBezTo>
                <a:cubicBezTo>
                  <a:pt x="3108028" y="3349219"/>
                  <a:pt x="3086127" y="3357231"/>
                  <a:pt x="3053918" y="3364664"/>
                </a:cubicBezTo>
                <a:cubicBezTo>
                  <a:pt x="3027334" y="3370799"/>
                  <a:pt x="3000834" y="3377391"/>
                  <a:pt x="2974019" y="3382419"/>
                </a:cubicBezTo>
                <a:cubicBezTo>
                  <a:pt x="2931787" y="3390338"/>
                  <a:pt x="2913523" y="3387788"/>
                  <a:pt x="2876365" y="3400174"/>
                </a:cubicBezTo>
                <a:cubicBezTo>
                  <a:pt x="2861247" y="3405213"/>
                  <a:pt x="2846984" y="3412570"/>
                  <a:pt x="2831977" y="3417930"/>
                </a:cubicBezTo>
                <a:cubicBezTo>
                  <a:pt x="2805539" y="3427372"/>
                  <a:pt x="2778711" y="3435685"/>
                  <a:pt x="2752078" y="3444563"/>
                </a:cubicBezTo>
                <a:lnTo>
                  <a:pt x="2698812" y="3462318"/>
                </a:lnTo>
                <a:cubicBezTo>
                  <a:pt x="2689934" y="3465277"/>
                  <a:pt x="2681258" y="3468927"/>
                  <a:pt x="2672179" y="3471196"/>
                </a:cubicBezTo>
                <a:lnTo>
                  <a:pt x="2636668" y="3480073"/>
                </a:lnTo>
                <a:cubicBezTo>
                  <a:pt x="2600420" y="3501822"/>
                  <a:pt x="2588163" y="3512381"/>
                  <a:pt x="2547891" y="3524462"/>
                </a:cubicBezTo>
                <a:cubicBezTo>
                  <a:pt x="2533438" y="3528798"/>
                  <a:pt x="2518299" y="3530380"/>
                  <a:pt x="2503503" y="3533339"/>
                </a:cubicBezTo>
                <a:cubicBezTo>
                  <a:pt x="2406185" y="3581998"/>
                  <a:pt x="2496596" y="3543811"/>
                  <a:pt x="2388093" y="3568850"/>
                </a:cubicBezTo>
                <a:cubicBezTo>
                  <a:pt x="2369857" y="3573058"/>
                  <a:pt x="2334827" y="3586605"/>
                  <a:pt x="2334827" y="3586605"/>
                </a:cubicBezTo>
                <a:cubicBezTo>
                  <a:pt x="2231254" y="3580687"/>
                  <a:pt x="2127281" y="3579710"/>
                  <a:pt x="2024109" y="3568850"/>
                </a:cubicBezTo>
                <a:cubicBezTo>
                  <a:pt x="2013498" y="3567733"/>
                  <a:pt x="2004141" y="3559426"/>
                  <a:pt x="1997476" y="3551095"/>
                </a:cubicBezTo>
                <a:cubicBezTo>
                  <a:pt x="1991630" y="3543788"/>
                  <a:pt x="1991557" y="3533340"/>
                  <a:pt x="1988598" y="3524462"/>
                </a:cubicBezTo>
                <a:cubicBezTo>
                  <a:pt x="1991557" y="3477114"/>
                  <a:pt x="1992510" y="3429598"/>
                  <a:pt x="1997476" y="3382419"/>
                </a:cubicBezTo>
                <a:cubicBezTo>
                  <a:pt x="1998456" y="3373113"/>
                  <a:pt x="2004815" y="3365016"/>
                  <a:pt x="2006353" y="3355786"/>
                </a:cubicBezTo>
                <a:cubicBezTo>
                  <a:pt x="2010758" y="3329354"/>
                  <a:pt x="2012272" y="3302520"/>
                  <a:pt x="2015231" y="3275887"/>
                </a:cubicBezTo>
                <a:cubicBezTo>
                  <a:pt x="2012272" y="3252213"/>
                  <a:pt x="2010621" y="3228339"/>
                  <a:pt x="2006353" y="3204866"/>
                </a:cubicBezTo>
                <a:cubicBezTo>
                  <a:pt x="2004679" y="3195659"/>
                  <a:pt x="2003221" y="3185619"/>
                  <a:pt x="1997476" y="3178232"/>
                </a:cubicBezTo>
                <a:cubicBezTo>
                  <a:pt x="1982060" y="3158411"/>
                  <a:pt x="1961965" y="3142721"/>
                  <a:pt x="1944210" y="3124966"/>
                </a:cubicBezTo>
                <a:lnTo>
                  <a:pt x="1890944" y="3071700"/>
                </a:lnTo>
                <a:cubicBezTo>
                  <a:pt x="1882066" y="3062822"/>
                  <a:pt x="1874757" y="3052031"/>
                  <a:pt x="1864311" y="3045067"/>
                </a:cubicBezTo>
                <a:cubicBezTo>
                  <a:pt x="1799413" y="3001803"/>
                  <a:pt x="1881025" y="3054619"/>
                  <a:pt x="1802167" y="3009557"/>
                </a:cubicBezTo>
                <a:cubicBezTo>
                  <a:pt x="1792903" y="3004263"/>
                  <a:pt x="1785561" y="2995447"/>
                  <a:pt x="1775534" y="2991801"/>
                </a:cubicBezTo>
                <a:cubicBezTo>
                  <a:pt x="1752601" y="2983462"/>
                  <a:pt x="1727663" y="2981763"/>
                  <a:pt x="1704513" y="2974046"/>
                </a:cubicBezTo>
                <a:cubicBezTo>
                  <a:pt x="1655290" y="2957638"/>
                  <a:pt x="1693269" y="2968533"/>
                  <a:pt x="1615736" y="2956291"/>
                </a:cubicBezTo>
                <a:cubicBezTo>
                  <a:pt x="1580176" y="2950676"/>
                  <a:pt x="1545202" y="2938969"/>
                  <a:pt x="1509204" y="2938535"/>
                </a:cubicBezTo>
                <a:lnTo>
                  <a:pt x="772357" y="2929658"/>
                </a:lnTo>
                <a:cubicBezTo>
                  <a:pt x="763479" y="2926699"/>
                  <a:pt x="751163" y="2928395"/>
                  <a:pt x="745724" y="2920780"/>
                </a:cubicBezTo>
                <a:cubicBezTo>
                  <a:pt x="734846" y="2905550"/>
                  <a:pt x="727969" y="2867514"/>
                  <a:pt x="727969" y="2867514"/>
                </a:cubicBezTo>
                <a:cubicBezTo>
                  <a:pt x="730663" y="2843267"/>
                  <a:pt x="738433" y="2740848"/>
                  <a:pt x="754602" y="2716594"/>
                </a:cubicBezTo>
                <a:lnTo>
                  <a:pt x="772357" y="2689961"/>
                </a:lnTo>
                <a:cubicBezTo>
                  <a:pt x="775316" y="2678124"/>
                  <a:pt x="777883" y="2666182"/>
                  <a:pt x="781235" y="2654450"/>
                </a:cubicBezTo>
                <a:cubicBezTo>
                  <a:pt x="783806" y="2645452"/>
                  <a:pt x="787651" y="2636845"/>
                  <a:pt x="790113" y="2627817"/>
                </a:cubicBezTo>
                <a:cubicBezTo>
                  <a:pt x="796534" y="2604275"/>
                  <a:pt x="807868" y="2556796"/>
                  <a:pt x="807868" y="2556796"/>
                </a:cubicBezTo>
                <a:cubicBezTo>
                  <a:pt x="810827" y="2527204"/>
                  <a:pt x="812224" y="2497413"/>
                  <a:pt x="816746" y="2468019"/>
                </a:cubicBezTo>
                <a:cubicBezTo>
                  <a:pt x="818169" y="2458770"/>
                  <a:pt x="825623" y="2450744"/>
                  <a:pt x="825623" y="2441386"/>
                </a:cubicBezTo>
                <a:cubicBezTo>
                  <a:pt x="825623" y="2393946"/>
                  <a:pt x="821712" y="2346522"/>
                  <a:pt x="816746" y="2299343"/>
                </a:cubicBezTo>
                <a:cubicBezTo>
                  <a:pt x="815766" y="2290036"/>
                  <a:pt x="811554" y="2281311"/>
                  <a:pt x="807868" y="2272710"/>
                </a:cubicBezTo>
                <a:cubicBezTo>
                  <a:pt x="784870" y="2219048"/>
                  <a:pt x="797834" y="2255150"/>
                  <a:pt x="772357" y="2210566"/>
                </a:cubicBezTo>
                <a:cubicBezTo>
                  <a:pt x="754131" y="2178671"/>
                  <a:pt x="758476" y="2175459"/>
                  <a:pt x="736847" y="2148423"/>
                </a:cubicBezTo>
                <a:cubicBezTo>
                  <a:pt x="712972" y="2118580"/>
                  <a:pt x="718109" y="2138562"/>
                  <a:pt x="683581" y="2104034"/>
                </a:cubicBezTo>
                <a:cubicBezTo>
                  <a:pt x="676036" y="2096489"/>
                  <a:pt x="672656" y="2085598"/>
                  <a:pt x="665825" y="2077401"/>
                </a:cubicBezTo>
                <a:cubicBezTo>
                  <a:pt x="650036" y="2058454"/>
                  <a:pt x="624126" y="2036913"/>
                  <a:pt x="603682" y="2024135"/>
                </a:cubicBezTo>
                <a:cubicBezTo>
                  <a:pt x="592460" y="2017121"/>
                  <a:pt x="580008" y="2012298"/>
                  <a:pt x="568171" y="2006380"/>
                </a:cubicBezTo>
                <a:cubicBezTo>
                  <a:pt x="559293" y="1997502"/>
                  <a:pt x="551754" y="1987044"/>
                  <a:pt x="541538" y="1979747"/>
                </a:cubicBezTo>
                <a:cubicBezTo>
                  <a:pt x="522342" y="1966036"/>
                  <a:pt x="501127" y="1960359"/>
                  <a:pt x="479394" y="1953114"/>
                </a:cubicBezTo>
                <a:cubicBezTo>
                  <a:pt x="409543" y="1900726"/>
                  <a:pt x="480875" y="1949417"/>
                  <a:pt x="399495" y="1908726"/>
                </a:cubicBezTo>
                <a:cubicBezTo>
                  <a:pt x="389952" y="1903954"/>
                  <a:pt x="382189" y="1896152"/>
                  <a:pt x="372862" y="1890970"/>
                </a:cubicBezTo>
                <a:cubicBezTo>
                  <a:pt x="355509" y="1881329"/>
                  <a:pt x="337668" y="1872551"/>
                  <a:pt x="319596" y="1864337"/>
                </a:cubicBezTo>
                <a:cubicBezTo>
                  <a:pt x="305089" y="1857743"/>
                  <a:pt x="290184" y="1852028"/>
                  <a:pt x="275208" y="1846582"/>
                </a:cubicBezTo>
                <a:cubicBezTo>
                  <a:pt x="257619" y="1840186"/>
                  <a:pt x="221942" y="1828827"/>
                  <a:pt x="221942" y="1828827"/>
                </a:cubicBezTo>
                <a:cubicBezTo>
                  <a:pt x="176950" y="1783835"/>
                  <a:pt x="235179" y="1836770"/>
                  <a:pt x="177553" y="1802194"/>
                </a:cubicBezTo>
                <a:cubicBezTo>
                  <a:pt x="129820" y="1773554"/>
                  <a:pt x="195360" y="1793338"/>
                  <a:pt x="133165" y="1766683"/>
                </a:cubicBezTo>
                <a:cubicBezTo>
                  <a:pt x="121950" y="1761877"/>
                  <a:pt x="109491" y="1760764"/>
                  <a:pt x="97654" y="1757805"/>
                </a:cubicBezTo>
                <a:cubicBezTo>
                  <a:pt x="85817" y="1748927"/>
                  <a:pt x="74184" y="1739772"/>
                  <a:pt x="62144" y="1731172"/>
                </a:cubicBezTo>
                <a:cubicBezTo>
                  <a:pt x="53462" y="1724970"/>
                  <a:pt x="43843" y="1720082"/>
                  <a:pt x="35511" y="1713417"/>
                </a:cubicBezTo>
                <a:cubicBezTo>
                  <a:pt x="28975" y="1708188"/>
                  <a:pt x="23674" y="1701580"/>
                  <a:pt x="17755" y="1695662"/>
                </a:cubicBezTo>
                <a:cubicBezTo>
                  <a:pt x="9986" y="1664584"/>
                  <a:pt x="0" y="1629812"/>
                  <a:pt x="0" y="1598007"/>
                </a:cubicBezTo>
                <a:cubicBezTo>
                  <a:pt x="0" y="1565321"/>
                  <a:pt x="4558" y="1532752"/>
                  <a:pt x="8878" y="1500353"/>
                </a:cubicBezTo>
                <a:cubicBezTo>
                  <a:pt x="10491" y="1488259"/>
                  <a:pt x="12949" y="1476057"/>
                  <a:pt x="17755" y="1464842"/>
                </a:cubicBezTo>
                <a:cubicBezTo>
                  <a:pt x="21958" y="1455035"/>
                  <a:pt x="29592" y="1447087"/>
                  <a:pt x="35511" y="1438209"/>
                </a:cubicBezTo>
                <a:cubicBezTo>
                  <a:pt x="38470" y="1426372"/>
                  <a:pt x="38932" y="1413612"/>
                  <a:pt x="44388" y="1402699"/>
                </a:cubicBezTo>
                <a:cubicBezTo>
                  <a:pt x="60765" y="1369945"/>
                  <a:pt x="103714" y="1315800"/>
                  <a:pt x="133165" y="1296166"/>
                </a:cubicBezTo>
                <a:cubicBezTo>
                  <a:pt x="142043" y="1290248"/>
                  <a:pt x="151601" y="1285241"/>
                  <a:pt x="159798" y="1278411"/>
                </a:cubicBezTo>
                <a:cubicBezTo>
                  <a:pt x="169443" y="1270374"/>
                  <a:pt x="175985" y="1258742"/>
                  <a:pt x="186431" y="1251778"/>
                </a:cubicBezTo>
                <a:cubicBezTo>
                  <a:pt x="194217" y="1246587"/>
                  <a:pt x="204694" y="1247085"/>
                  <a:pt x="213064" y="1242900"/>
                </a:cubicBezTo>
                <a:cubicBezTo>
                  <a:pt x="274371" y="1212246"/>
                  <a:pt x="201303" y="1234744"/>
                  <a:pt x="275208" y="1216267"/>
                </a:cubicBezTo>
                <a:cubicBezTo>
                  <a:pt x="326390" y="1182146"/>
                  <a:pt x="277017" y="1211687"/>
                  <a:pt x="328474" y="1189634"/>
                </a:cubicBezTo>
                <a:cubicBezTo>
                  <a:pt x="340638" y="1184421"/>
                  <a:pt x="351593" y="1176526"/>
                  <a:pt x="363984" y="1171879"/>
                </a:cubicBezTo>
                <a:cubicBezTo>
                  <a:pt x="375408" y="1167595"/>
                  <a:pt x="387763" y="1166353"/>
                  <a:pt x="399495" y="1163001"/>
                </a:cubicBezTo>
                <a:cubicBezTo>
                  <a:pt x="408493" y="1160430"/>
                  <a:pt x="417130" y="1156695"/>
                  <a:pt x="426128" y="1154124"/>
                </a:cubicBezTo>
                <a:cubicBezTo>
                  <a:pt x="437860" y="1150772"/>
                  <a:pt x="449907" y="1148598"/>
                  <a:pt x="461639" y="1145246"/>
                </a:cubicBezTo>
                <a:cubicBezTo>
                  <a:pt x="513704" y="1130370"/>
                  <a:pt x="463030" y="1144551"/>
                  <a:pt x="514905" y="1118613"/>
                </a:cubicBezTo>
                <a:cubicBezTo>
                  <a:pt x="527644" y="1112243"/>
                  <a:pt x="565665" y="1103703"/>
                  <a:pt x="577048" y="1100858"/>
                </a:cubicBezTo>
                <a:cubicBezTo>
                  <a:pt x="582967" y="1094939"/>
                  <a:pt x="587840" y="1087745"/>
                  <a:pt x="594804" y="1083102"/>
                </a:cubicBezTo>
                <a:cubicBezTo>
                  <a:pt x="605815" y="1075761"/>
                  <a:pt x="620148" y="1073819"/>
                  <a:pt x="630315" y="1065347"/>
                </a:cubicBezTo>
                <a:cubicBezTo>
                  <a:pt x="638512" y="1058517"/>
                  <a:pt x="640525" y="1046259"/>
                  <a:pt x="648070" y="1038714"/>
                </a:cubicBezTo>
                <a:cubicBezTo>
                  <a:pt x="655615" y="1031169"/>
                  <a:pt x="665825" y="1026877"/>
                  <a:pt x="674703" y="1020959"/>
                </a:cubicBezTo>
                <a:cubicBezTo>
                  <a:pt x="739101" y="935094"/>
                  <a:pt x="676323" y="1026597"/>
                  <a:pt x="710214" y="958815"/>
                </a:cubicBezTo>
                <a:cubicBezTo>
                  <a:pt x="735971" y="907300"/>
                  <a:pt x="722377" y="958929"/>
                  <a:pt x="745724" y="896671"/>
                </a:cubicBezTo>
                <a:cubicBezTo>
                  <a:pt x="750008" y="885247"/>
                  <a:pt x="751250" y="872893"/>
                  <a:pt x="754602" y="861161"/>
                </a:cubicBezTo>
                <a:cubicBezTo>
                  <a:pt x="757173" y="852163"/>
                  <a:pt x="761018" y="843556"/>
                  <a:pt x="763480" y="834528"/>
                </a:cubicBezTo>
                <a:cubicBezTo>
                  <a:pt x="769901" y="810985"/>
                  <a:pt x="768680" y="784431"/>
                  <a:pt x="781235" y="763506"/>
                </a:cubicBezTo>
                <a:lnTo>
                  <a:pt x="807868" y="719118"/>
                </a:lnTo>
                <a:cubicBezTo>
                  <a:pt x="814452" y="679613"/>
                  <a:pt x="821829" y="618278"/>
                  <a:pt x="843379" y="585953"/>
                </a:cubicBezTo>
                <a:lnTo>
                  <a:pt x="878889" y="532687"/>
                </a:lnTo>
                <a:cubicBezTo>
                  <a:pt x="886696" y="501459"/>
                  <a:pt x="886953" y="489519"/>
                  <a:pt x="905522" y="461666"/>
                </a:cubicBezTo>
                <a:cubicBezTo>
                  <a:pt x="938552" y="412122"/>
                  <a:pt x="908782" y="481778"/>
                  <a:pt x="941033" y="417277"/>
                </a:cubicBezTo>
                <a:cubicBezTo>
                  <a:pt x="955473" y="388397"/>
                  <a:pt x="942226" y="389451"/>
                  <a:pt x="967666" y="364011"/>
                </a:cubicBezTo>
                <a:cubicBezTo>
                  <a:pt x="975211" y="356466"/>
                  <a:pt x="985968" y="352921"/>
                  <a:pt x="994299" y="346256"/>
                </a:cubicBezTo>
                <a:cubicBezTo>
                  <a:pt x="1000835" y="341027"/>
                  <a:pt x="1005518" y="333729"/>
                  <a:pt x="1012054" y="328500"/>
                </a:cubicBezTo>
                <a:cubicBezTo>
                  <a:pt x="1020385" y="321835"/>
                  <a:pt x="1030355" y="317410"/>
                  <a:pt x="1038687" y="310745"/>
                </a:cubicBezTo>
                <a:cubicBezTo>
                  <a:pt x="1045223" y="305516"/>
                  <a:pt x="1049747" y="298012"/>
                  <a:pt x="1056443" y="292990"/>
                </a:cubicBezTo>
                <a:cubicBezTo>
                  <a:pt x="1073515" y="280186"/>
                  <a:pt x="1089465" y="264227"/>
                  <a:pt x="1109709" y="257479"/>
                </a:cubicBezTo>
                <a:cubicBezTo>
                  <a:pt x="1144282" y="245954"/>
                  <a:pt x="1115627" y="201253"/>
                  <a:pt x="1127464" y="195335"/>
                </a:cubicBez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4841288"/>
            <a:ext cx="381000" cy="381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62250" y="4497646"/>
            <a:ext cx="190500" cy="4572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505200" y="1752600"/>
            <a:ext cx="3048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191000" y="1705992"/>
            <a:ext cx="3048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5029200" y="2004873"/>
            <a:ext cx="304800" cy="457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62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68300" y="76200"/>
            <a:ext cx="838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>
                <a:latin typeface="Times New Roman" pitchFamily="18" charset="0"/>
              </a:rPr>
              <a:t>THE BIG PICTURE:</a:t>
            </a:r>
          </a:p>
          <a:p>
            <a:pPr algn="ctr"/>
            <a:r>
              <a:rPr lang="en-US" altLang="en-US" sz="3600">
                <a:latin typeface="Times New Roman" pitchFamily="18" charset="0"/>
              </a:rPr>
              <a:t> LACTIC ACID FERMENTATION</a:t>
            </a:r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2743200" y="2819400"/>
            <a:ext cx="3429000" cy="838200"/>
            <a:chOff x="1728" y="1632"/>
            <a:chExt cx="2160" cy="528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24" y="1728"/>
              <a:ext cx="19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>
                  <a:latin typeface="Arial Black" pitchFamily="34" charset="0"/>
                </a:rPr>
                <a:t>GLYCOLYSIS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728" y="1632"/>
              <a:ext cx="2160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333750" y="1728788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 Black" pitchFamily="34" charset="0"/>
              </a:rPr>
              <a:t>2 ADP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99050" y="1333500"/>
            <a:ext cx="92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 Black" pitchFamily="34" charset="0"/>
              </a:rPr>
              <a:t>2 ATP</a:t>
            </a:r>
          </a:p>
        </p:txBody>
      </p:sp>
      <p:sp>
        <p:nvSpPr>
          <p:cNvPr id="10" name="AutoShape 14"/>
          <p:cNvSpPr>
            <a:spLocks noChangeArrowheads="1"/>
          </p:cNvSpPr>
          <p:nvPr/>
        </p:nvSpPr>
        <p:spPr bwMode="auto">
          <a:xfrm rot="10800000" flipH="1">
            <a:off x="3733800" y="1485900"/>
            <a:ext cx="1524000" cy="1219200"/>
          </a:xfrm>
          <a:custGeom>
            <a:avLst/>
            <a:gdLst>
              <a:gd name="G0" fmla="+- 0 0 0"/>
              <a:gd name="G1" fmla="+- -11796133 0 0"/>
              <a:gd name="G2" fmla="+- 0 0 -11796133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971 0 0"/>
              <a:gd name="G9" fmla="+- 0 0 -11796133"/>
              <a:gd name="G10" fmla="+- 7971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7971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7971 0"/>
              <a:gd name="G29" fmla="sin 7971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133"/>
              <a:gd name="G36" fmla="sin G34 -11796133"/>
              <a:gd name="G37" fmla="+/ -11796133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971 G39"/>
              <a:gd name="G43" fmla="sin 797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0 w 21600"/>
              <a:gd name="T5" fmla="*/ 0 h 21600"/>
              <a:gd name="T6" fmla="*/ 1414 w 21600"/>
              <a:gd name="T7" fmla="*/ 10799 h 21600"/>
              <a:gd name="T8" fmla="*/ 10800 w 21600"/>
              <a:gd name="T9" fmla="*/ 2829 h 21600"/>
              <a:gd name="T10" fmla="*/ 24300 w 21600"/>
              <a:gd name="T11" fmla="*/ 10800 h 21600"/>
              <a:gd name="T12" fmla="*/ 20186 w 21600"/>
              <a:gd name="T13" fmla="*/ 14915 h 21600"/>
              <a:gd name="T14" fmla="*/ 16071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771" y="10800"/>
                </a:moveTo>
                <a:cubicBezTo>
                  <a:pt x="18771" y="6397"/>
                  <a:pt x="15202" y="2829"/>
                  <a:pt x="10800" y="2829"/>
                </a:cubicBezTo>
                <a:cubicBezTo>
                  <a:pt x="6398" y="2829"/>
                  <a:pt x="2829" y="6397"/>
                  <a:pt x="2829" y="10799"/>
                </a:cubicBezTo>
                <a:lnTo>
                  <a:pt x="0" y="10799"/>
                </a:lnTo>
                <a:cubicBezTo>
                  <a:pt x="0" y="4834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20186" y="14915"/>
                </a:lnTo>
                <a:lnTo>
                  <a:pt x="16071" y="10800"/>
                </a:lnTo>
                <a:lnTo>
                  <a:pt x="18771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6"/>
          <p:cNvSpPr>
            <a:spLocks noChangeShapeType="1"/>
          </p:cNvSpPr>
          <p:nvPr/>
        </p:nvSpPr>
        <p:spPr bwMode="auto">
          <a:xfrm>
            <a:off x="6324600" y="32131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7086600" y="3022600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 Black" pitchFamily="34" charset="0"/>
              </a:rPr>
              <a:t>2 pyruvate</a:t>
            </a:r>
          </a:p>
        </p:txBody>
      </p:sp>
      <p:sp>
        <p:nvSpPr>
          <p:cNvPr id="13" name="Line 19"/>
          <p:cNvSpPr>
            <a:spLocks noChangeShapeType="1"/>
          </p:cNvSpPr>
          <p:nvPr/>
        </p:nvSpPr>
        <p:spPr bwMode="auto">
          <a:xfrm flipH="1">
            <a:off x="6545263" y="3429000"/>
            <a:ext cx="1150937" cy="2490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AutoShape 21"/>
          <p:cNvSpPr>
            <a:spLocks noChangeArrowheads="1"/>
          </p:cNvSpPr>
          <p:nvPr/>
        </p:nvSpPr>
        <p:spPr bwMode="auto">
          <a:xfrm rot="2517636">
            <a:off x="5029200" y="838200"/>
            <a:ext cx="1143000" cy="1295400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 flipH="1">
            <a:off x="1752600" y="5918200"/>
            <a:ext cx="480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3200400" y="4572000"/>
            <a:ext cx="1109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 Black" pitchFamily="34" charset="0"/>
              </a:rPr>
              <a:t>2 NAD+</a:t>
            </a:r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4641850" y="47244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 Black" pitchFamily="34" charset="0"/>
              </a:rPr>
              <a:t>2 NADH</a:t>
            </a:r>
          </a:p>
        </p:txBody>
      </p:sp>
      <p:sp>
        <p:nvSpPr>
          <p:cNvPr id="18" name="AutoShape 25"/>
          <p:cNvSpPr>
            <a:spLocks noChangeArrowheads="1"/>
          </p:cNvSpPr>
          <p:nvPr/>
        </p:nvSpPr>
        <p:spPr bwMode="auto">
          <a:xfrm rot="10800000">
            <a:off x="3581400" y="4572000"/>
            <a:ext cx="1524000" cy="1219200"/>
          </a:xfrm>
          <a:custGeom>
            <a:avLst/>
            <a:gdLst>
              <a:gd name="G0" fmla="+- 0 0 0"/>
              <a:gd name="G1" fmla="+- -11796133 0 0"/>
              <a:gd name="G2" fmla="+- 0 0 -11796133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971 0 0"/>
              <a:gd name="G9" fmla="+- 0 0 -11796133"/>
              <a:gd name="G10" fmla="+- 7971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7971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7971 0"/>
              <a:gd name="G29" fmla="sin 7971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133"/>
              <a:gd name="G36" fmla="sin G34 -11796133"/>
              <a:gd name="G37" fmla="+/ -11796133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971 G39"/>
              <a:gd name="G43" fmla="sin 797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0 w 21600"/>
              <a:gd name="T5" fmla="*/ 0 h 21600"/>
              <a:gd name="T6" fmla="*/ 1414 w 21600"/>
              <a:gd name="T7" fmla="*/ 10799 h 21600"/>
              <a:gd name="T8" fmla="*/ 10800 w 21600"/>
              <a:gd name="T9" fmla="*/ 2829 h 21600"/>
              <a:gd name="T10" fmla="*/ 24300 w 21600"/>
              <a:gd name="T11" fmla="*/ 10800 h 21600"/>
              <a:gd name="T12" fmla="*/ 20186 w 21600"/>
              <a:gd name="T13" fmla="*/ 14915 h 21600"/>
              <a:gd name="T14" fmla="*/ 16071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771" y="10800"/>
                </a:moveTo>
                <a:cubicBezTo>
                  <a:pt x="18771" y="6397"/>
                  <a:pt x="15202" y="2829"/>
                  <a:pt x="10800" y="2829"/>
                </a:cubicBezTo>
                <a:cubicBezTo>
                  <a:pt x="6398" y="2829"/>
                  <a:pt x="2829" y="6397"/>
                  <a:pt x="2829" y="10799"/>
                </a:cubicBezTo>
                <a:lnTo>
                  <a:pt x="0" y="10799"/>
                </a:lnTo>
                <a:cubicBezTo>
                  <a:pt x="0" y="4834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20186" y="14915"/>
                </a:lnTo>
                <a:lnTo>
                  <a:pt x="16071" y="10800"/>
                </a:lnTo>
                <a:lnTo>
                  <a:pt x="18771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AutoShape 26"/>
          <p:cNvSpPr>
            <a:spLocks noChangeArrowheads="1"/>
          </p:cNvSpPr>
          <p:nvPr/>
        </p:nvSpPr>
        <p:spPr bwMode="auto">
          <a:xfrm rot="21367592">
            <a:off x="3581400" y="3810000"/>
            <a:ext cx="1524000" cy="1219200"/>
          </a:xfrm>
          <a:custGeom>
            <a:avLst/>
            <a:gdLst>
              <a:gd name="G0" fmla="+- 0 0 0"/>
              <a:gd name="G1" fmla="+- -11796133 0 0"/>
              <a:gd name="G2" fmla="+- 0 0 -11796133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971 0 0"/>
              <a:gd name="G9" fmla="+- 0 0 -11796133"/>
              <a:gd name="G10" fmla="+- 7971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7971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7971 0"/>
              <a:gd name="G29" fmla="sin 7971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133"/>
              <a:gd name="G36" fmla="sin G34 -11796133"/>
              <a:gd name="G37" fmla="+/ -11796133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971 G39"/>
              <a:gd name="G43" fmla="sin 797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0 w 21600"/>
              <a:gd name="T5" fmla="*/ 0 h 21600"/>
              <a:gd name="T6" fmla="*/ 1414 w 21600"/>
              <a:gd name="T7" fmla="*/ 10799 h 21600"/>
              <a:gd name="T8" fmla="*/ 10800 w 21600"/>
              <a:gd name="T9" fmla="*/ 2829 h 21600"/>
              <a:gd name="T10" fmla="*/ 24300 w 21600"/>
              <a:gd name="T11" fmla="*/ 10800 h 21600"/>
              <a:gd name="T12" fmla="*/ 20186 w 21600"/>
              <a:gd name="T13" fmla="*/ 14915 h 21600"/>
              <a:gd name="T14" fmla="*/ 16071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771" y="10800"/>
                </a:moveTo>
                <a:cubicBezTo>
                  <a:pt x="18771" y="6397"/>
                  <a:pt x="15202" y="2829"/>
                  <a:pt x="10800" y="2829"/>
                </a:cubicBezTo>
                <a:cubicBezTo>
                  <a:pt x="6398" y="2829"/>
                  <a:pt x="2829" y="6397"/>
                  <a:pt x="2829" y="10799"/>
                </a:cubicBezTo>
                <a:lnTo>
                  <a:pt x="0" y="10799"/>
                </a:lnTo>
                <a:cubicBezTo>
                  <a:pt x="0" y="4834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20186" y="14915"/>
                </a:lnTo>
                <a:lnTo>
                  <a:pt x="16071" y="10800"/>
                </a:lnTo>
                <a:lnTo>
                  <a:pt x="18771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76200" y="5486400"/>
            <a:ext cx="1733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Arial Black" pitchFamily="34" charset="0"/>
              </a:rPr>
              <a:t>2 lactic acid</a:t>
            </a:r>
          </a:p>
          <a:p>
            <a:pPr algn="ctr"/>
            <a:r>
              <a:rPr lang="en-US" altLang="en-US">
                <a:latin typeface="Arial Black" pitchFamily="34" charset="0"/>
              </a:rPr>
              <a:t>(ouch!)</a:t>
            </a:r>
          </a:p>
        </p:txBody>
      </p:sp>
    </p:spTree>
    <p:extLst>
      <p:ext uri="{BB962C8B-B14F-4D97-AF65-F5344CB8AC3E}">
        <p14:creationId xmlns:p14="http://schemas.microsoft.com/office/powerpoint/2010/main" val="2714596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368300" y="76200"/>
            <a:ext cx="8382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>
                <a:latin typeface="Times New Roman" pitchFamily="18" charset="0"/>
              </a:rPr>
              <a:t>THE BIG PICTURE:</a:t>
            </a:r>
          </a:p>
          <a:p>
            <a:pPr algn="ctr"/>
            <a:r>
              <a:rPr lang="en-US" altLang="en-US" sz="3600">
                <a:latin typeface="Times New Roman" pitchFamily="18" charset="0"/>
              </a:rPr>
              <a:t>ALCOHOL FERMENTATION</a:t>
            </a: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2743200" y="2819400"/>
            <a:ext cx="3429000" cy="838200"/>
            <a:chOff x="1728" y="1632"/>
            <a:chExt cx="2160" cy="528"/>
          </a:xfrm>
        </p:grpSpPr>
        <p:sp>
          <p:nvSpPr>
            <p:cNvPr id="6" name="Text Box 6"/>
            <p:cNvSpPr txBox="1">
              <a:spLocks noChangeArrowheads="1"/>
            </p:cNvSpPr>
            <p:nvPr/>
          </p:nvSpPr>
          <p:spPr bwMode="auto">
            <a:xfrm>
              <a:off x="1824" y="1728"/>
              <a:ext cx="1951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200">
                  <a:latin typeface="Arial Black" pitchFamily="34" charset="0"/>
                </a:rPr>
                <a:t>GLYCOLYSIS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1728" y="1632"/>
              <a:ext cx="2160" cy="528"/>
            </a:xfrm>
            <a:prstGeom prst="rect">
              <a:avLst/>
            </a:prstGeom>
            <a:noFill/>
            <a:ln w="571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333750" y="1728788"/>
            <a:ext cx="933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 Black" pitchFamily="34" charset="0"/>
              </a:rPr>
              <a:t>2 ADP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099050" y="1333500"/>
            <a:ext cx="920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 Black" pitchFamily="34" charset="0"/>
              </a:rPr>
              <a:t>2 ATP</a:t>
            </a:r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 rot="10800000" flipH="1">
            <a:off x="3733800" y="1485900"/>
            <a:ext cx="1524000" cy="1219200"/>
          </a:xfrm>
          <a:custGeom>
            <a:avLst/>
            <a:gdLst>
              <a:gd name="G0" fmla="+- 0 0 0"/>
              <a:gd name="G1" fmla="+- -11796133 0 0"/>
              <a:gd name="G2" fmla="+- 0 0 -11796133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971 0 0"/>
              <a:gd name="G9" fmla="+- 0 0 -11796133"/>
              <a:gd name="G10" fmla="+- 7971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7971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7971 0"/>
              <a:gd name="G29" fmla="sin 7971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133"/>
              <a:gd name="G36" fmla="sin G34 -11796133"/>
              <a:gd name="G37" fmla="+/ -11796133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971 G39"/>
              <a:gd name="G43" fmla="sin 797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0 w 21600"/>
              <a:gd name="T5" fmla="*/ 0 h 21600"/>
              <a:gd name="T6" fmla="*/ 1414 w 21600"/>
              <a:gd name="T7" fmla="*/ 10799 h 21600"/>
              <a:gd name="T8" fmla="*/ 10800 w 21600"/>
              <a:gd name="T9" fmla="*/ 2829 h 21600"/>
              <a:gd name="T10" fmla="*/ 24300 w 21600"/>
              <a:gd name="T11" fmla="*/ 10800 h 21600"/>
              <a:gd name="T12" fmla="*/ 20186 w 21600"/>
              <a:gd name="T13" fmla="*/ 14915 h 21600"/>
              <a:gd name="T14" fmla="*/ 16071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771" y="10800"/>
                </a:moveTo>
                <a:cubicBezTo>
                  <a:pt x="18771" y="6397"/>
                  <a:pt x="15202" y="2829"/>
                  <a:pt x="10800" y="2829"/>
                </a:cubicBezTo>
                <a:cubicBezTo>
                  <a:pt x="6398" y="2829"/>
                  <a:pt x="2829" y="6397"/>
                  <a:pt x="2829" y="10799"/>
                </a:cubicBezTo>
                <a:lnTo>
                  <a:pt x="0" y="10799"/>
                </a:lnTo>
                <a:cubicBezTo>
                  <a:pt x="0" y="4834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20186" y="14915"/>
                </a:lnTo>
                <a:lnTo>
                  <a:pt x="16071" y="10800"/>
                </a:lnTo>
                <a:lnTo>
                  <a:pt x="18771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324600" y="32131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7086600" y="3022600"/>
            <a:ext cx="1504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 Black" pitchFamily="34" charset="0"/>
              </a:rPr>
              <a:t>2 pyruvate</a:t>
            </a: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7696200" y="3429000"/>
            <a:ext cx="0" cy="2286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6673850" y="5729288"/>
            <a:ext cx="2317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 Black" pitchFamily="34" charset="0"/>
              </a:rPr>
              <a:t>2 acetylaldehyde</a:t>
            </a:r>
          </a:p>
        </p:txBody>
      </p:sp>
      <p:sp>
        <p:nvSpPr>
          <p:cNvPr id="15" name="AutoShape 15"/>
          <p:cNvSpPr>
            <a:spLocks noChangeArrowheads="1"/>
          </p:cNvSpPr>
          <p:nvPr/>
        </p:nvSpPr>
        <p:spPr bwMode="auto">
          <a:xfrm rot="2517636">
            <a:off x="5029200" y="838200"/>
            <a:ext cx="1143000" cy="1295400"/>
          </a:xfrm>
          <a:prstGeom prst="irregularSeal2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H="1">
            <a:off x="1752600" y="5918200"/>
            <a:ext cx="487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3200400" y="4572000"/>
            <a:ext cx="11096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 Black" pitchFamily="34" charset="0"/>
              </a:rPr>
              <a:t>2 NAD+</a:t>
            </a:r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4641850" y="4724400"/>
            <a:ext cx="1149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 Black" pitchFamily="34" charset="0"/>
              </a:rPr>
              <a:t>2 NADH</a:t>
            </a:r>
          </a:p>
        </p:txBody>
      </p:sp>
      <p:sp>
        <p:nvSpPr>
          <p:cNvPr id="19" name="AutoShape 19"/>
          <p:cNvSpPr>
            <a:spLocks noChangeArrowheads="1"/>
          </p:cNvSpPr>
          <p:nvPr/>
        </p:nvSpPr>
        <p:spPr bwMode="auto">
          <a:xfrm rot="10800000">
            <a:off x="3581400" y="4572000"/>
            <a:ext cx="1524000" cy="1219200"/>
          </a:xfrm>
          <a:custGeom>
            <a:avLst/>
            <a:gdLst>
              <a:gd name="G0" fmla="+- 0 0 0"/>
              <a:gd name="G1" fmla="+- -11796133 0 0"/>
              <a:gd name="G2" fmla="+- 0 0 -11796133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971 0 0"/>
              <a:gd name="G9" fmla="+- 0 0 -11796133"/>
              <a:gd name="G10" fmla="+- 7971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7971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7971 0"/>
              <a:gd name="G29" fmla="sin 7971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133"/>
              <a:gd name="G36" fmla="sin G34 -11796133"/>
              <a:gd name="G37" fmla="+/ -11796133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971 G39"/>
              <a:gd name="G43" fmla="sin 797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0 w 21600"/>
              <a:gd name="T5" fmla="*/ 0 h 21600"/>
              <a:gd name="T6" fmla="*/ 1414 w 21600"/>
              <a:gd name="T7" fmla="*/ 10799 h 21600"/>
              <a:gd name="T8" fmla="*/ 10800 w 21600"/>
              <a:gd name="T9" fmla="*/ 2829 h 21600"/>
              <a:gd name="T10" fmla="*/ 24300 w 21600"/>
              <a:gd name="T11" fmla="*/ 10800 h 21600"/>
              <a:gd name="T12" fmla="*/ 20186 w 21600"/>
              <a:gd name="T13" fmla="*/ 14915 h 21600"/>
              <a:gd name="T14" fmla="*/ 16071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771" y="10800"/>
                </a:moveTo>
                <a:cubicBezTo>
                  <a:pt x="18771" y="6397"/>
                  <a:pt x="15202" y="2829"/>
                  <a:pt x="10800" y="2829"/>
                </a:cubicBezTo>
                <a:cubicBezTo>
                  <a:pt x="6398" y="2829"/>
                  <a:pt x="2829" y="6397"/>
                  <a:pt x="2829" y="10799"/>
                </a:cubicBezTo>
                <a:lnTo>
                  <a:pt x="0" y="10799"/>
                </a:lnTo>
                <a:cubicBezTo>
                  <a:pt x="0" y="4834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20186" y="14915"/>
                </a:lnTo>
                <a:lnTo>
                  <a:pt x="16071" y="10800"/>
                </a:lnTo>
                <a:lnTo>
                  <a:pt x="18771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AutoShape 20"/>
          <p:cNvSpPr>
            <a:spLocks noChangeArrowheads="1"/>
          </p:cNvSpPr>
          <p:nvPr/>
        </p:nvSpPr>
        <p:spPr bwMode="auto">
          <a:xfrm rot="21367592">
            <a:off x="3581400" y="3810000"/>
            <a:ext cx="1524000" cy="1219200"/>
          </a:xfrm>
          <a:custGeom>
            <a:avLst/>
            <a:gdLst>
              <a:gd name="G0" fmla="+- 0 0 0"/>
              <a:gd name="G1" fmla="+- -11796133 0 0"/>
              <a:gd name="G2" fmla="+- 0 0 -11796133"/>
              <a:gd name="G3" fmla="+- 10800 0 0"/>
              <a:gd name="G4" fmla="+- 0 0 0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7971 0 0"/>
              <a:gd name="G9" fmla="+- 0 0 -11796133"/>
              <a:gd name="G10" fmla="+- 7971 0 2700"/>
              <a:gd name="G11" fmla="cos G10 0"/>
              <a:gd name="G12" fmla="sin G10 0"/>
              <a:gd name="G13" fmla="cos 13500 0"/>
              <a:gd name="G14" fmla="sin 13500 0"/>
              <a:gd name="G15" fmla="+- G11 10800 0"/>
              <a:gd name="G16" fmla="+- G12 10800 0"/>
              <a:gd name="G17" fmla="+- G13 10800 0"/>
              <a:gd name="G18" fmla="+- G14 10800 0"/>
              <a:gd name="G19" fmla="*/ 7971 1 2"/>
              <a:gd name="G20" fmla="+- G19 5400 0"/>
              <a:gd name="G21" fmla="cos G20 0"/>
              <a:gd name="G22" fmla="sin G20 0"/>
              <a:gd name="G23" fmla="+- G21 10800 0"/>
              <a:gd name="G24" fmla="+- G12 G23 G22"/>
              <a:gd name="G25" fmla="+- G22 G23 G11"/>
              <a:gd name="G26" fmla="cos 10800 0"/>
              <a:gd name="G27" fmla="sin 10800 0"/>
              <a:gd name="G28" fmla="cos 7971 0"/>
              <a:gd name="G29" fmla="sin 7971 0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11796133"/>
              <a:gd name="G36" fmla="sin G34 -11796133"/>
              <a:gd name="G37" fmla="+/ -11796133 0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7971 G39"/>
              <a:gd name="G43" fmla="sin 7971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10800 w 21600"/>
              <a:gd name="T5" fmla="*/ 0 h 21600"/>
              <a:gd name="T6" fmla="*/ 1414 w 21600"/>
              <a:gd name="T7" fmla="*/ 10799 h 21600"/>
              <a:gd name="T8" fmla="*/ 10800 w 21600"/>
              <a:gd name="T9" fmla="*/ 2829 h 21600"/>
              <a:gd name="T10" fmla="*/ 24300 w 21600"/>
              <a:gd name="T11" fmla="*/ 10800 h 21600"/>
              <a:gd name="T12" fmla="*/ 20186 w 21600"/>
              <a:gd name="T13" fmla="*/ 14915 h 21600"/>
              <a:gd name="T14" fmla="*/ 16071 w 21600"/>
              <a:gd name="T15" fmla="*/ 10800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8771" y="10800"/>
                </a:moveTo>
                <a:cubicBezTo>
                  <a:pt x="18771" y="6397"/>
                  <a:pt x="15202" y="2829"/>
                  <a:pt x="10800" y="2829"/>
                </a:cubicBezTo>
                <a:cubicBezTo>
                  <a:pt x="6398" y="2829"/>
                  <a:pt x="2829" y="6397"/>
                  <a:pt x="2829" y="10799"/>
                </a:cubicBezTo>
                <a:lnTo>
                  <a:pt x="0" y="10799"/>
                </a:lnTo>
                <a:cubicBezTo>
                  <a:pt x="0" y="4834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20186" y="14915"/>
                </a:lnTo>
                <a:lnTo>
                  <a:pt x="16071" y="10800"/>
                </a:lnTo>
                <a:lnTo>
                  <a:pt x="18771" y="10800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21"/>
          <p:cNvSpPr txBox="1">
            <a:spLocks noChangeArrowheads="1"/>
          </p:cNvSpPr>
          <p:nvPr/>
        </p:nvSpPr>
        <p:spPr bwMode="auto">
          <a:xfrm>
            <a:off x="317500" y="5530850"/>
            <a:ext cx="136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>
                <a:latin typeface="Arial Black" pitchFamily="34" charset="0"/>
              </a:rPr>
              <a:t>2 Ethanol</a:t>
            </a:r>
          </a:p>
          <a:p>
            <a:pPr algn="ctr"/>
            <a:r>
              <a:rPr lang="en-US" altLang="en-US">
                <a:latin typeface="Arial Black" pitchFamily="34" charset="0"/>
              </a:rPr>
              <a:t>(mmm…)</a:t>
            </a:r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7696200" y="3962400"/>
            <a:ext cx="3810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Text Box 25"/>
          <p:cNvSpPr txBox="1">
            <a:spLocks noChangeArrowheads="1"/>
          </p:cNvSpPr>
          <p:nvPr/>
        </p:nvSpPr>
        <p:spPr bwMode="auto">
          <a:xfrm>
            <a:off x="7956550" y="4572000"/>
            <a:ext cx="882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Arial Black" pitchFamily="34" charset="0"/>
              </a:rPr>
              <a:t>2 CO</a:t>
            </a:r>
            <a:r>
              <a:rPr lang="en-US" altLang="en-US" baseline="-25000">
                <a:latin typeface="Arial Black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42843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167</Words>
  <Application>Microsoft Office PowerPoint</Application>
  <PresentationFormat>On-screen Show (4:3)</PresentationFormat>
  <Paragraphs>62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Syracuse</dc:creator>
  <cp:lastModifiedBy>David Syracuse</cp:lastModifiedBy>
  <cp:revision>2</cp:revision>
  <dcterms:created xsi:type="dcterms:W3CDTF">2013-11-21T15:20:36Z</dcterms:created>
  <dcterms:modified xsi:type="dcterms:W3CDTF">2013-11-21T15:24:35Z</dcterms:modified>
</cp:coreProperties>
</file>