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7" r:id="rId6"/>
    <p:sldId id="260" r:id="rId7"/>
    <p:sldId id="262" r:id="rId8"/>
    <p:sldId id="261" r:id="rId9"/>
    <p:sldId id="273" r:id="rId10"/>
    <p:sldId id="287" r:id="rId11"/>
    <p:sldId id="274" r:id="rId12"/>
    <p:sldId id="259" r:id="rId13"/>
    <p:sldId id="258" r:id="rId14"/>
    <p:sldId id="275" r:id="rId15"/>
    <p:sldId id="263" r:id="rId16"/>
    <p:sldId id="279" r:id="rId17"/>
    <p:sldId id="280" r:id="rId18"/>
    <p:sldId id="281" r:id="rId19"/>
    <p:sldId id="282" r:id="rId20"/>
    <p:sldId id="284" r:id="rId21"/>
    <p:sldId id="283" r:id="rId22"/>
    <p:sldId id="264" r:id="rId23"/>
    <p:sldId id="272" r:id="rId24"/>
    <p:sldId id="265" r:id="rId25"/>
    <p:sldId id="289" r:id="rId26"/>
    <p:sldId id="266" r:id="rId27"/>
    <p:sldId id="286" r:id="rId28"/>
    <p:sldId id="267" r:id="rId29"/>
    <p:sldId id="268" r:id="rId30"/>
    <p:sldId id="269" r:id="rId31"/>
    <p:sldId id="271" r:id="rId32"/>
    <p:sldId id="270" r:id="rId33"/>
    <p:sldId id="285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E607-4506-48C1-9B70-64FE0A05B664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DA0E-D712-4989-8205-42B3A92DC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wner\Documents\Youcam\Capture_20130429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Sticks, Stones, Bells   	          	           and Whistles</a:t>
            </a:r>
            <a:endParaRPr lang="en-US" sz="6000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150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  <a:t>Mr. David M. Syracuse,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itchFamily="18" charset="0"/>
              </a:rPr>
              <a:t>Scientist Extraordinaire</a:t>
            </a:r>
            <a:endParaRPr lang="en-US" sz="3200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572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The Seven Truths of Teaching</a:t>
            </a:r>
            <a:endParaRPr lang="en-US" sz="3600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1.findthebest.com/sites/default/files/1913/media/images/Frigidaire_Gallery_FGDS3065K.jpg"/>
          <p:cNvPicPr>
            <a:picLocks noChangeAspect="1" noChangeArrowheads="1"/>
          </p:cNvPicPr>
          <p:nvPr/>
        </p:nvPicPr>
        <p:blipFill>
          <a:blip r:embed="rId2" cstate="print"/>
          <a:srcRect l="11688" t="7792" r="11688" b="7792"/>
          <a:stretch>
            <a:fillRect/>
          </a:stretch>
        </p:blipFill>
        <p:spPr bwMode="auto">
          <a:xfrm>
            <a:off x="2209800" y="762000"/>
            <a:ext cx="4876800" cy="537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654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CH</a:t>
            </a:r>
            <a:r>
              <a:rPr lang="en-US" sz="3600" baseline="-250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2O</a:t>
            </a:r>
            <a:r>
              <a:rPr lang="en-US" sz="3600" baseline="-25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 CO</a:t>
            </a:r>
            <a:r>
              <a:rPr lang="en-US" sz="3600" baseline="-25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 +           + 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891 kJ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Natural Gas: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Electric: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200400"/>
            <a:ext cx="7086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3669" y="5181600"/>
            <a:ext cx="8495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e- move not so well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 lots-o-heat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5943600"/>
            <a:ext cx="433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AND NO WATER.</a:t>
            </a:r>
            <a:endParaRPr lang="en-U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243" y="16002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Arial Black" pitchFamily="34" charset="0"/>
              </a:rPr>
              <a:t>2 H</a:t>
            </a:r>
            <a:r>
              <a:rPr lang="en-US" sz="3600" baseline="-25000" dirty="0" smtClean="0">
                <a:solidFill>
                  <a:prstClr val="white"/>
                </a:solidFill>
                <a:latin typeface="Arial Black" pitchFamily="34" charset="0"/>
              </a:rPr>
              <a:t>2</a:t>
            </a:r>
            <a:r>
              <a:rPr lang="en-US" sz="3600" dirty="0" smtClean="0">
                <a:solidFill>
                  <a:prstClr val="white"/>
                </a:solidFill>
                <a:latin typeface="Arial Black" pitchFamily="34" charset="0"/>
              </a:rPr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repeatCount="indefinite" autoRev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mph" presetSubtype="2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You can’t please all of the people all of the time…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High Tower Text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…and you shouldn’t try to.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Corollary to truth 1: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The only things a teacher really needs are a stick and a rock.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c04.deviantart.net/fs70/f/2012/321/a/b/you_rock_you_rule_stick_and_rock_finished_by_cartoonsbykristopher-d5l996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262686" cy="3429000"/>
          </a:xfrm>
          <a:prstGeom prst="rect">
            <a:avLst/>
          </a:prstGeom>
          <a:noFill/>
        </p:spPr>
      </p:pic>
      <p:pic>
        <p:nvPicPr>
          <p:cNvPr id="12292" name="Picture 4" descr="http://sites.arbor.edu/oat/2009/12/04/smart-board-resources/files/2009/12/Second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716294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Look!  Engaged children!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0574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Science is no less a story than </a:t>
            </a:r>
            <a:r>
              <a:rPr lang="en-US" sz="3600" u="sng" dirty="0" smtClean="0">
                <a:solidFill>
                  <a:schemeClr val="bg1"/>
                </a:solidFill>
                <a:latin typeface="High Tower Text" pitchFamily="18" charset="0"/>
              </a:rPr>
              <a:t>The Great Gatsby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, without that damn green light and all the heat imagery, of course.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ithfriendship.com/images/g/32733/nobel-prize-in-physics.jpg"/>
          <p:cNvPicPr>
            <a:picLocks noChangeAspect="1" noChangeArrowheads="1"/>
          </p:cNvPicPr>
          <p:nvPr/>
        </p:nvPicPr>
        <p:blipFill>
          <a:blip r:embed="rId2" cstate="print"/>
          <a:srcRect l="20000" t="6000" r="18667" b="8000"/>
          <a:stretch>
            <a:fillRect/>
          </a:stretch>
        </p:blipFill>
        <p:spPr bwMode="auto">
          <a:xfrm>
            <a:off x="4953000" y="3352800"/>
            <a:ext cx="3505200" cy="3276600"/>
          </a:xfrm>
          <a:prstGeom prst="rect">
            <a:avLst/>
          </a:prstGeom>
          <a:noFill/>
        </p:spPr>
      </p:pic>
      <p:pic>
        <p:nvPicPr>
          <p:cNvPr id="36866" name="Picture 2" descr="Georgy de Heve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461235" cy="579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2210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igh Tower Text" pitchFamily="18" charset="0"/>
              </a:rPr>
              <a:t>Georgy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 de Hevesy</a:t>
            </a:r>
          </a:p>
        </p:txBody>
      </p:sp>
      <p:pic>
        <p:nvPicPr>
          <p:cNvPr id="36868" name="Picture 4" descr="http://withfriendship.com/images/g/32733/nobel-prize-in-physics.jpg"/>
          <p:cNvPicPr>
            <a:picLocks noChangeAspect="1" noChangeArrowheads="1"/>
          </p:cNvPicPr>
          <p:nvPr/>
        </p:nvPicPr>
        <p:blipFill>
          <a:blip r:embed="rId2" cstate="print"/>
          <a:srcRect l="20000" t="6000" r="18667" b="8000"/>
          <a:stretch>
            <a:fillRect/>
          </a:stretch>
        </p:blipFill>
        <p:spPr bwMode="auto">
          <a:xfrm>
            <a:off x="4876800" y="0"/>
            <a:ext cx="3505200" cy="3276600"/>
          </a:xfrm>
          <a:prstGeom prst="rect">
            <a:avLst/>
          </a:prstGeom>
          <a:noFill/>
        </p:spPr>
      </p:pic>
      <p:pic>
        <p:nvPicPr>
          <p:cNvPr id="36872" name="Picture 8" descr="http://www.nbi.ku.dk/english/www/niels/bohr/institutet/institutet.jpg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6641924" cy="480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2895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Radioactivity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eft to right: Niels Bohr, Max Von Laue, and James Franck"/>
          <p:cNvPicPr>
            <a:picLocks noChangeAspect="1" noChangeArrowheads="1"/>
          </p:cNvPicPr>
          <p:nvPr/>
        </p:nvPicPr>
        <p:blipFill>
          <a:blip r:embed="rId2" cstate="print"/>
          <a:srcRect l="35714" r="32143" b="13395"/>
          <a:stretch>
            <a:fillRect/>
          </a:stretch>
        </p:blipFill>
        <p:spPr bwMode="auto">
          <a:xfrm>
            <a:off x="1066800" y="533400"/>
            <a:ext cx="3429000" cy="4495800"/>
          </a:xfrm>
          <a:prstGeom prst="rect">
            <a:avLst/>
          </a:prstGeom>
          <a:noFill/>
        </p:spPr>
      </p:pic>
      <p:pic>
        <p:nvPicPr>
          <p:cNvPr id="37890" name="Picture 2" descr="Left to right: Niels Bohr, Max Von Laue, and James Franck"/>
          <p:cNvPicPr>
            <a:picLocks noChangeAspect="1" noChangeArrowheads="1"/>
          </p:cNvPicPr>
          <p:nvPr/>
        </p:nvPicPr>
        <p:blipFill>
          <a:blip r:embed="rId2" cstate="print"/>
          <a:srcRect l="71428" b="13395"/>
          <a:stretch>
            <a:fillRect/>
          </a:stretch>
        </p:blipFill>
        <p:spPr bwMode="auto">
          <a:xfrm>
            <a:off x="5257800" y="1447800"/>
            <a:ext cx="30480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502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Max Von Laue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James Franck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6208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X-ray diffraction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724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Atomic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Platin loest sich in heissem Koenigswas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162800" cy="53765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Aqua </a:t>
            </a:r>
            <a:r>
              <a:rPr lang="en-US" sz="3600" dirty="0" err="1" smtClean="0">
                <a:solidFill>
                  <a:schemeClr val="bg1"/>
                </a:solidFill>
                <a:latin typeface="High Tower Text" pitchFamily="18" charset="0"/>
              </a:rPr>
              <a:t>Regia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 – HNO3 and HCL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Toxoplasma gond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715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chemeClr val="bg1"/>
                </a:solidFill>
                <a:latin typeface="High Tower Text" pitchFamily="18" charset="0"/>
              </a:rPr>
              <a:t>Toxoplasma</a:t>
            </a:r>
            <a:r>
              <a:rPr lang="en-US" sz="3600" i="1" dirty="0" smtClean="0">
                <a:solidFill>
                  <a:schemeClr val="bg1"/>
                </a:solidFill>
                <a:latin typeface="High Tower Text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High Tower Text" pitchFamily="18" charset="0"/>
              </a:rPr>
              <a:t>gondii</a:t>
            </a:r>
            <a:endParaRPr lang="en-US" sz="3600" i="1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2837" y="3789323"/>
            <a:ext cx="4011170" cy="1024139"/>
            <a:chOff x="2702837" y="3789323"/>
            <a:chExt cx="4011170" cy="1024139"/>
          </a:xfrm>
        </p:grpSpPr>
        <p:sp>
          <p:nvSpPr>
            <p:cNvPr id="7" name="Moon 6"/>
            <p:cNvSpPr/>
            <p:nvPr/>
          </p:nvSpPr>
          <p:spPr>
            <a:xfrm rot="14083284">
              <a:off x="2933916" y="4274133"/>
              <a:ext cx="308250" cy="770407"/>
            </a:xfrm>
            <a:prstGeom prst="mo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4895527">
              <a:off x="3774376" y="3558244"/>
              <a:ext cx="308250" cy="770407"/>
            </a:xfrm>
            <a:prstGeom prst="mo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6200000">
              <a:off x="4955479" y="3956471"/>
              <a:ext cx="308250" cy="770407"/>
            </a:xfrm>
            <a:prstGeom prst="mo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/>
            <p:cNvSpPr/>
            <p:nvPr/>
          </p:nvSpPr>
          <p:spPr>
            <a:xfrm rot="16200000">
              <a:off x="6174679" y="4036121"/>
              <a:ext cx="308250" cy="770407"/>
            </a:xfrm>
            <a:prstGeom prst="mo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e\Documents\My Dropbox\science pictures\625655_434978129923229_17618932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638800" cy="42643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3200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Why am I here?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7722704" cy="4038600"/>
            <a:chOff x="609600" y="1981200"/>
            <a:chExt cx="7722704" cy="4038600"/>
          </a:xfrm>
        </p:grpSpPr>
        <p:pic>
          <p:nvPicPr>
            <p:cNvPr id="1027" name="Picture 3" descr="C:\Users\Dave\Documents\My Dropbox\science pictures\experimental contro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352800"/>
              <a:ext cx="7722704" cy="2667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2000" y="1981200"/>
              <a:ext cx="716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High Tower Text" pitchFamily="18" charset="0"/>
                </a:rPr>
                <a:t>I like to teach kids stuff</a:t>
              </a:r>
            </a:p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High Tower Text" pitchFamily="18" charset="0"/>
                </a:rPr>
                <a:t>in interesting ways.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167 -0.42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atster.com/files/original.jpg"/>
          <p:cNvPicPr>
            <a:picLocks noChangeAspect="1" noChangeArrowheads="1"/>
          </p:cNvPicPr>
          <p:nvPr/>
        </p:nvPicPr>
        <p:blipFill>
          <a:blip r:embed="rId2" cstate="print"/>
          <a:srcRect l="9375"/>
          <a:stretch>
            <a:fillRect/>
          </a:stretch>
        </p:blipFill>
        <p:spPr bwMode="auto">
          <a:xfrm>
            <a:off x="685800" y="609600"/>
            <a:ext cx="2946399" cy="1828800"/>
          </a:xfrm>
          <a:prstGeom prst="rect">
            <a:avLst/>
          </a:prstGeom>
          <a:noFill/>
        </p:spPr>
      </p:pic>
      <p:pic>
        <p:nvPicPr>
          <p:cNvPr id="41994" name="Picture 10" descr="http://kari-on.com/wp-content/uploads/2011/03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555415" cy="22860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3807380" y="888365"/>
            <a:ext cx="4831795" cy="2083436"/>
            <a:chOff x="3807380" y="888365"/>
            <a:chExt cx="4831795" cy="2083436"/>
          </a:xfrm>
        </p:grpSpPr>
        <p:pic>
          <p:nvPicPr>
            <p:cNvPr id="41990" name="Picture 6" descr="https://encrypted-tbn0.gstatic.com/images?q=tbn:ANd9GcT4CJYBTBGVq9BvsM4wca-QKLck7cZ2x52_uztAXZkGTFiw6faXr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1524000"/>
              <a:ext cx="3152775" cy="1447801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 rot="1430609">
              <a:off x="3807380" y="888365"/>
              <a:ext cx="1524000" cy="6858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0" y="3272812"/>
            <a:ext cx="3604872" cy="3127988"/>
            <a:chOff x="4724400" y="3272812"/>
            <a:chExt cx="3604872" cy="3127988"/>
          </a:xfrm>
        </p:grpSpPr>
        <p:pic>
          <p:nvPicPr>
            <p:cNvPr id="41992" name="Picture 8" descr="http://1.bp.blogspot.com/-_mCVOBfLgIk/UTVVKi8Nv0I/AAAAAAAAABU/ftzfbC99Ex4/s1600/rat.jpg"/>
            <p:cNvPicPr>
              <a:picLocks noChangeAspect="1" noChangeArrowheads="1"/>
            </p:cNvPicPr>
            <p:nvPr/>
          </p:nvPicPr>
          <p:blipFill>
            <a:blip r:embed="rId5" cstate="print"/>
            <a:srcRect l="2705" t="3448" r="2621" b="3448"/>
            <a:stretch>
              <a:fillRect/>
            </a:stretch>
          </p:blipFill>
          <p:spPr bwMode="auto">
            <a:xfrm>
              <a:off x="4724400" y="4343400"/>
              <a:ext cx="2667000" cy="2057400"/>
            </a:xfrm>
            <a:prstGeom prst="rect">
              <a:avLst/>
            </a:prstGeom>
            <a:noFill/>
          </p:spPr>
        </p:pic>
        <p:sp>
          <p:nvSpPr>
            <p:cNvPr id="10" name="Right Arrow 9"/>
            <p:cNvSpPr/>
            <p:nvPr/>
          </p:nvSpPr>
          <p:spPr>
            <a:xfrm rot="6670361">
              <a:off x="7224372" y="3691912"/>
              <a:ext cx="1524000" cy="6858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/>
          <p:cNvSpPr/>
          <p:nvPr/>
        </p:nvSpPr>
        <p:spPr>
          <a:xfrm rot="13232114">
            <a:off x="2706981" y="3384742"/>
            <a:ext cx="1524000" cy="685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&quot;No&quot; Symbol 11"/>
          <p:cNvSpPr/>
          <p:nvPr/>
        </p:nvSpPr>
        <p:spPr>
          <a:xfrm rot="15882960">
            <a:off x="2080752" y="2501111"/>
            <a:ext cx="2735329" cy="2693979"/>
          </a:xfrm>
          <a:prstGeom prst="noSmoking">
            <a:avLst>
              <a:gd name="adj" fmla="val 109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581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Fear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609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Pleasure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128628" y="3528972"/>
            <a:ext cx="774064" cy="42172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1957428" y="6119772"/>
            <a:ext cx="774064" cy="42172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4" grpId="0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7391" t="20290" r="3261" b="18841"/>
          <a:stretch>
            <a:fillRect/>
          </a:stretch>
        </p:blipFill>
        <p:spPr bwMode="auto">
          <a:xfrm>
            <a:off x="1066800" y="685800"/>
            <a:ext cx="701947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Science is its own reward.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ve\Documents\My Dropbox\science pictures\.facebook_1087414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611515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students may need motivation.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Growing old is inevitable, growing up is optional.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15876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Question:  What Hardy-Weinberg Rule was broken during this simulation?</a:t>
            </a:r>
          </a:p>
          <a:p>
            <a:endParaRPr lang="en-US" sz="3600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Student:  “Random </a:t>
            </a:r>
            <a:r>
              <a:rPr lang="en-US" sz="3600" dirty="0" err="1" smtClean="0">
                <a:solidFill>
                  <a:schemeClr val="bg1"/>
                </a:solidFill>
                <a:latin typeface="High Tower Text" pitchFamily="18" charset="0"/>
              </a:rPr>
              <a:t>Fornification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057400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white"/>
                </a:solidFill>
                <a:latin typeface="High Tower Text" pitchFamily="18" charset="0"/>
              </a:rPr>
              <a:t>Student:  “During what phase of the moon can’t you get pregnant?”</a:t>
            </a:r>
          </a:p>
          <a:p>
            <a:pPr lvl="0"/>
            <a:endParaRPr lang="en-US" sz="3600" dirty="0" smtClean="0">
              <a:solidFill>
                <a:prstClr val="white"/>
              </a:solidFill>
              <a:latin typeface="High Tower Text" pitchFamily="18" charset="0"/>
            </a:endParaRPr>
          </a:p>
          <a:p>
            <a:pPr lvl="0"/>
            <a:r>
              <a:rPr lang="en-US" sz="3600" dirty="0" smtClean="0">
                <a:solidFill>
                  <a:prstClr val="white"/>
                </a:solidFill>
                <a:latin typeface="High Tower Text" pitchFamily="18" charset="0"/>
              </a:rPr>
              <a:t>Mr. S:  “It doesn’t matter; I lack the appropriate plumbing for that kind of thing.”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white"/>
                </a:solidFill>
                <a:latin typeface="High Tower Text" pitchFamily="18" charset="0"/>
              </a:rPr>
              <a:t>[a student is having trouble labeling a diagram of the reproductive system; he has the female diagram, not the male diagram]</a:t>
            </a:r>
          </a:p>
          <a:p>
            <a:pPr lvl="0"/>
            <a:endParaRPr lang="en-US" sz="3600" dirty="0" smtClean="0">
              <a:solidFill>
                <a:prstClr val="white"/>
              </a:solidFill>
              <a:latin typeface="High Tower Text" pitchFamily="18" charset="0"/>
            </a:endParaRPr>
          </a:p>
          <a:p>
            <a:pPr lvl="0"/>
            <a:r>
              <a:rPr lang="en-US" sz="3600" dirty="0" smtClean="0">
                <a:solidFill>
                  <a:prstClr val="white"/>
                </a:solidFill>
                <a:latin typeface="High Tower Text" pitchFamily="18" charset="0"/>
              </a:rPr>
              <a:t>Another student, trying to help:  “Don’t you ever look down?!”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As hard as you try, 50% of your students will always be below average.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096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066800"/>
            <a:ext cx="0" cy="472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43000" y="5791200"/>
            <a:ext cx="708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02589" y="1444925"/>
            <a:ext cx="6711351" cy="4257135"/>
          </a:xfrm>
          <a:custGeom>
            <a:avLst/>
            <a:gdLst>
              <a:gd name="connsiteX0" fmla="*/ 0 w 6711351"/>
              <a:gd name="connsiteY0" fmla="*/ 4257135 h 4257135"/>
              <a:gd name="connsiteX1" fmla="*/ 3286664 w 6711351"/>
              <a:gd name="connsiteY1" fmla="*/ 12939 h 4257135"/>
              <a:gd name="connsiteX2" fmla="*/ 6711351 w 6711351"/>
              <a:gd name="connsiteY2" fmla="*/ 4179498 h 425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1351" h="4257135">
                <a:moveTo>
                  <a:pt x="0" y="4257135"/>
                </a:moveTo>
                <a:cubicBezTo>
                  <a:pt x="1084053" y="2141506"/>
                  <a:pt x="2168106" y="25878"/>
                  <a:pt x="3286664" y="12939"/>
                </a:cubicBezTo>
                <a:cubicBezTo>
                  <a:pt x="4405222" y="0"/>
                  <a:pt x="5558286" y="2089749"/>
                  <a:pt x="6711351" y="417949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914400"/>
            <a:ext cx="76200" cy="4724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81470" y="914400"/>
            <a:ext cx="76200" cy="4724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572000" y="1371600"/>
            <a:ext cx="3518140" cy="4257135"/>
          </a:xfrm>
          <a:custGeom>
            <a:avLst/>
            <a:gdLst>
              <a:gd name="connsiteX0" fmla="*/ 0 w 6711351"/>
              <a:gd name="connsiteY0" fmla="*/ 4257135 h 4257135"/>
              <a:gd name="connsiteX1" fmla="*/ 3286664 w 6711351"/>
              <a:gd name="connsiteY1" fmla="*/ 12939 h 4257135"/>
              <a:gd name="connsiteX2" fmla="*/ 6711351 w 6711351"/>
              <a:gd name="connsiteY2" fmla="*/ 4179498 h 425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1351" h="4257135">
                <a:moveTo>
                  <a:pt x="0" y="4257135"/>
                </a:moveTo>
                <a:cubicBezTo>
                  <a:pt x="1084053" y="2141506"/>
                  <a:pt x="2168106" y="25878"/>
                  <a:pt x="3286664" y="12939"/>
                </a:cubicBezTo>
                <a:cubicBezTo>
                  <a:pt x="4405222" y="0"/>
                  <a:pt x="5558286" y="2089749"/>
                  <a:pt x="6711351" y="417949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Teaching is 70% theater, 25% knowledge and 10% math.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pture_2013042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047750"/>
            <a:ext cx="6629400" cy="497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7162800" cy="5562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228600"/>
            <a:ext cx="533400" cy="533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400800" y="228600"/>
            <a:ext cx="533400" cy="533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0200" y="1371600"/>
            <a:ext cx="5715000" cy="4572000"/>
            <a:chOff x="1600200" y="1371600"/>
            <a:chExt cx="5715000" cy="4572000"/>
          </a:xfrm>
        </p:grpSpPr>
        <p:pic>
          <p:nvPicPr>
            <p:cNvPr id="2052" name="Picture 4" descr="http://d24w6bsrhbeh9d.cloudfront.net/photo/6696093_700b.jpg"/>
            <p:cNvPicPr>
              <a:picLocks noChangeAspect="1" noChangeArrowheads="1"/>
            </p:cNvPicPr>
            <p:nvPr/>
          </p:nvPicPr>
          <p:blipFill>
            <a:blip r:embed="rId2" cstate="print"/>
            <a:srcRect l="6250" b="7692"/>
            <a:stretch>
              <a:fillRect/>
            </a:stretch>
          </p:blipFill>
          <p:spPr bwMode="auto">
            <a:xfrm>
              <a:off x="1600200" y="1371600"/>
              <a:ext cx="5715000" cy="4572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828800" y="1447800"/>
              <a:ext cx="508087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Franklin Gothic Demi Cond" pitchFamily="34" charset="0"/>
                </a:rPr>
                <a:t>NATURAL SELECTION</a:t>
              </a:r>
              <a:endPara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67000" y="3200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Why are you 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200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No really…why?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5833 -0.43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You have just about 200 hours to change this kid’s life forever.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3.patentgenius.com/11748/47393/6161263-2.gif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5029200" y="2209800"/>
            <a:ext cx="3172354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Commence sock retention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34833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Time is an illusion;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lunchtime, doubly 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567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</a:rPr>
              <a:t>– Ford Prefect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838200"/>
            <a:ext cx="7010400" cy="8382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8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180 days of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45 minutes per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895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45 minutes every other day for lab (67.5 hours)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595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igh Tower Text" pitchFamily="18" charset="0"/>
              </a:rPr>
              <a:t>X</a:t>
            </a:r>
            <a:endParaRPr lang="en-US" sz="2400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133600"/>
            <a:ext cx="4648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21730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135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429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igh Tower Text" pitchFamily="18" charset="0"/>
              </a:rPr>
              <a:t>+</a:t>
            </a:r>
            <a:endParaRPr lang="en-US" sz="4000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" y="4213086"/>
            <a:ext cx="4648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42304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202.5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5257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That’s 8.44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Don’t mess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What if kids got science in every grade?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That’s 101.28 days of science.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Ever.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0.37% of their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www.mistersyracuse.com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l="18557" t="6186" r="19587" b="45361"/>
          <a:stretch>
            <a:fillRect/>
          </a:stretch>
        </p:blipFill>
        <p:spPr bwMode="auto">
          <a:xfrm>
            <a:off x="2667000" y="1828800"/>
            <a:ext cx="609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7053243">
            <a:off x="6944376" y="1173901"/>
            <a:ext cx="1219200" cy="762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5867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dsyracuse@gmail.com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09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Teaching is a lifestyle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131874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“A good teacher is like a candle – it consumes itself to light the way for others.”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6670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“Teaching teenagers is like trying to nail Jell-O to a tree.”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Truth:  You can’t please all of the people all of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e\Documents\My Dropbox\science pictures\.facebook_-50587179.jpg"/>
          <p:cNvPicPr>
            <a:picLocks noChangeAspect="1" noChangeArrowheads="1"/>
          </p:cNvPicPr>
          <p:nvPr/>
        </p:nvPicPr>
        <p:blipFill>
          <a:blip r:embed="rId2" cstate="print"/>
          <a:srcRect b="4646"/>
          <a:stretch>
            <a:fillRect/>
          </a:stretch>
        </p:blipFill>
        <p:spPr bwMode="auto">
          <a:xfrm>
            <a:off x="2057400" y="1447800"/>
            <a:ext cx="47625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 should probably need a license to have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e\Documents\My Dropbox\science pictures\.facebook_927182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44196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Miss Conception can be a harsh mistress.</a:t>
            </a:r>
          </a:p>
        </p:txBody>
      </p:sp>
      <p:pic>
        <p:nvPicPr>
          <p:cNvPr id="20482" name="Picture 2" descr="http://plantphys.info/plant_physiology/images/c4overvi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e\Documents\My Dropbox\science pictures\.facebook_-8801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4033157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52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principal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91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governor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33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senator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590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representative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mayor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news anchor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3886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police officers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648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mechanic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oven salesperson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486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Your judge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501</Words>
  <Application>Microsoft Office PowerPoint</Application>
  <PresentationFormat>On-screen Show (4:3)</PresentationFormat>
  <Paragraphs>85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Owner</cp:lastModifiedBy>
  <cp:revision>44</cp:revision>
  <dcterms:created xsi:type="dcterms:W3CDTF">2013-04-28T18:17:23Z</dcterms:created>
  <dcterms:modified xsi:type="dcterms:W3CDTF">2013-04-30T20:48:01Z</dcterms:modified>
</cp:coreProperties>
</file>