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5" autoAdjust="0"/>
    <p:restoredTop sz="94660"/>
  </p:normalViewPr>
  <p:slideViewPr>
    <p:cSldViewPr snapToGrid="0">
      <p:cViewPr>
        <p:scale>
          <a:sx n="100" d="100"/>
          <a:sy n="100" d="100"/>
        </p:scale>
        <p:origin x="269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FAED46-5526-4696-85BE-9AAB1E00E0D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114769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ED46-5526-4696-85BE-9AAB1E00E0D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136336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ED46-5526-4696-85BE-9AAB1E00E0D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338750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FAED46-5526-4696-85BE-9AAB1E00E0D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2218178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AED46-5526-4696-85BE-9AAB1E00E0DF}" type="datetimeFigureOut">
              <a:rPr lang="en-US" smtClean="0"/>
              <a:t>9/18/2014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71438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FAED46-5526-4696-85BE-9AAB1E00E0D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2711484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FAED46-5526-4696-85BE-9AAB1E00E0DF}" type="datetimeFigureOut">
              <a:rPr lang="en-US" smtClean="0"/>
              <a:t>9/18/2014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33603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FAED46-5526-4696-85BE-9AAB1E00E0DF}" type="datetimeFigureOut">
              <a:rPr lang="en-US" smtClean="0"/>
              <a:t>9/18/2014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3157362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AED46-5526-4696-85BE-9AAB1E00E0DF}" type="datetimeFigureOut">
              <a:rPr lang="en-US" smtClean="0"/>
              <a:t>9/18/2014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57935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AED46-5526-4696-85BE-9AAB1E00E0D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1864425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AED46-5526-4696-85BE-9AAB1E00E0DF}" type="datetimeFigureOut">
              <a:rPr lang="en-US" smtClean="0"/>
              <a:t>9/18/2014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F3F0FA-7DE2-45F2-95AC-0DB0AC304CEB}" type="slidenum">
              <a:rPr lang="en-US" smtClean="0"/>
              <a:t>‹#›</a:t>
            </a:fld>
            <a:endParaRPr lang="en-US"/>
          </a:p>
        </p:txBody>
      </p:sp>
    </p:spTree>
    <p:extLst>
      <p:ext uri="{BB962C8B-B14F-4D97-AF65-F5344CB8AC3E}">
        <p14:creationId xmlns:p14="http://schemas.microsoft.com/office/powerpoint/2010/main" val="2270302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FAED46-5526-4696-85BE-9AAB1E00E0DF}" type="datetimeFigureOut">
              <a:rPr lang="en-US" smtClean="0"/>
              <a:t>9/18/2014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CF3F0FA-7DE2-45F2-95AC-0DB0AC304CEB}" type="slidenum">
              <a:rPr lang="en-US" smtClean="0"/>
              <a:t>‹#›</a:t>
            </a:fld>
            <a:endParaRPr lang="en-US"/>
          </a:p>
        </p:txBody>
      </p:sp>
    </p:spTree>
    <p:extLst>
      <p:ext uri="{BB962C8B-B14F-4D97-AF65-F5344CB8AC3E}">
        <p14:creationId xmlns:p14="http://schemas.microsoft.com/office/powerpoint/2010/main" val="40771668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5902578" cy="276999"/>
          </a:xfrm>
          <a:prstGeom prst="rect">
            <a:avLst/>
          </a:prstGeom>
          <a:noFill/>
        </p:spPr>
        <p:txBody>
          <a:bodyPr wrap="none" rtlCol="0">
            <a:spAutoFit/>
          </a:bodyPr>
          <a:lstStyle/>
          <a:p>
            <a:r>
              <a:rPr lang="en-US" sz="1200" dirty="0" smtClean="0">
                <a:latin typeface="Times New Roman" panose="02020603050405020304" pitchFamily="18" charset="0"/>
                <a:cs typeface="Times New Roman" panose="02020603050405020304" pitchFamily="18" charset="0"/>
              </a:rPr>
              <a:t>Name __________________________________   Date ____________   Period __________</a:t>
            </a:r>
            <a:endParaRPr lang="en-US" sz="12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276225" y="286524"/>
            <a:ext cx="6109558"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C</a:t>
            </a:r>
            <a:r>
              <a:rPr lang="en-US" dirty="0" smtClean="0">
                <a:latin typeface="Times New Roman" panose="02020603050405020304" pitchFamily="18" charset="0"/>
                <a:cs typeface="Times New Roman" panose="02020603050405020304" pitchFamily="18" charset="0"/>
              </a:rPr>
              <a:t>HEMISTRY </a:t>
            </a:r>
            <a:r>
              <a:rPr lang="en-US" sz="2400" dirty="0" smtClean="0">
                <a:latin typeface="Times New Roman" panose="02020603050405020304" pitchFamily="18" charset="0"/>
                <a:cs typeface="Times New Roman" panose="02020603050405020304" pitchFamily="18" charset="0"/>
              </a:rPr>
              <a:t>R</a:t>
            </a:r>
            <a:r>
              <a:rPr lang="en-US" dirty="0" smtClean="0">
                <a:latin typeface="Times New Roman" panose="02020603050405020304" pitchFamily="18" charset="0"/>
                <a:cs typeface="Times New Roman" panose="02020603050405020304" pitchFamily="18" charset="0"/>
              </a:rPr>
              <a:t>EFERENCE </a:t>
            </a:r>
            <a:r>
              <a:rPr lang="en-US" sz="2400"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ABLES </a:t>
            </a:r>
            <a:r>
              <a:rPr lang="en-US" sz="2400" dirty="0" smtClean="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CAVENGER </a:t>
            </a:r>
            <a:r>
              <a:rPr lang="en-US" sz="2400" dirty="0" smtClean="0">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UNT</a:t>
            </a: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0" y="776764"/>
            <a:ext cx="5715000" cy="1015663"/>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Directions:  Use your shiny new chemistry reference tables (CRT) to find the following information.  Don’t be confused by what you’re being asked to find; because it’s early in the year, you may not understand the </a:t>
            </a:r>
            <a:r>
              <a:rPr lang="en-US" sz="1200" i="1" dirty="0" smtClean="0">
                <a:latin typeface="Times New Roman" panose="02020603050405020304" pitchFamily="18" charset="0"/>
                <a:cs typeface="Times New Roman" panose="02020603050405020304" pitchFamily="18" charset="0"/>
              </a:rPr>
              <a:t>meaning</a:t>
            </a:r>
            <a:r>
              <a:rPr lang="en-US" sz="1200" dirty="0" smtClean="0">
                <a:latin typeface="Times New Roman" panose="02020603050405020304" pitchFamily="18" charset="0"/>
                <a:cs typeface="Times New Roman" panose="02020603050405020304" pitchFamily="18" charset="0"/>
              </a:rPr>
              <a:t> behind the numbers, but you should, by now, be able to use the charts and graphs in the CRT.  Be sure to write your answer,  WITH AN APPROPRIATE UNIT, if needed, and which table you used to find it.</a:t>
            </a:r>
            <a:endParaRPr lang="en-US" sz="1200" dirty="0">
              <a:latin typeface="Times New Roman" panose="02020603050405020304" pitchFamily="18" charset="0"/>
              <a:cs typeface="Times New Roman" panose="02020603050405020304" pitchFamily="18" charset="0"/>
            </a:endParaRPr>
          </a:p>
        </p:txBody>
      </p:sp>
      <p:sp>
        <p:nvSpPr>
          <p:cNvPr id="7" name="TextBox 6"/>
          <p:cNvSpPr txBox="1"/>
          <p:nvPr/>
        </p:nvSpPr>
        <p:spPr>
          <a:xfrm>
            <a:off x="4770739" y="1962150"/>
            <a:ext cx="1976275" cy="276999"/>
          </a:xfrm>
          <a:prstGeom prst="rect">
            <a:avLst/>
          </a:prstGeom>
          <a:noFill/>
        </p:spPr>
        <p:txBody>
          <a:bodyPr wrap="square" rtlCol="0">
            <a:spAutoFit/>
          </a:bodyPr>
          <a:lstStyle/>
          <a:p>
            <a:r>
              <a:rPr lang="en-US" sz="1200" dirty="0" smtClean="0">
                <a:latin typeface="Times New Roman" panose="02020603050405020304" pitchFamily="18" charset="0"/>
                <a:cs typeface="Times New Roman" panose="02020603050405020304" pitchFamily="18" charset="0"/>
              </a:rPr>
              <a:t>       ANSWER          TABLE</a:t>
            </a:r>
          </a:p>
        </p:txBody>
      </p:sp>
      <p:sp>
        <p:nvSpPr>
          <p:cNvPr id="8" name="Rectangle 7"/>
          <p:cNvSpPr/>
          <p:nvPr/>
        </p:nvSpPr>
        <p:spPr>
          <a:xfrm>
            <a:off x="4761215" y="1933575"/>
            <a:ext cx="1985800" cy="714404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a:off x="6029325" y="1933575"/>
            <a:ext cx="0" cy="714404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2152649"/>
            <a:ext cx="4761214" cy="6924973"/>
          </a:xfrm>
          <a:prstGeom prst="rect">
            <a:avLst/>
          </a:prstGeom>
          <a:noFill/>
        </p:spPr>
        <p:txBody>
          <a:bodyPr wrap="square" rtlCol="0">
            <a:spAutoFit/>
          </a:bodyPr>
          <a:lstStyle/>
          <a:p>
            <a:pPr marL="228600" indent="-228600" algn="r">
              <a:buAutoNum type="arabicPeriod"/>
            </a:pPr>
            <a:r>
              <a:rPr lang="en-US" sz="1200" dirty="0" smtClean="0">
                <a:latin typeface="Times New Roman" panose="02020603050405020304" pitchFamily="18" charset="0"/>
                <a:cs typeface="Times New Roman" panose="02020603050405020304" pitchFamily="18" charset="0"/>
              </a:rPr>
              <a:t>What is standard pressure, in atmospheres?</a:t>
            </a:r>
          </a:p>
          <a:p>
            <a:pPr marL="228600" indent="-228600" algn="r">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AutoNum type="arabicPeriod"/>
            </a:pPr>
            <a:r>
              <a:rPr lang="en-US" sz="1200" dirty="0" smtClean="0">
                <a:latin typeface="Times New Roman" panose="02020603050405020304" pitchFamily="18" charset="0"/>
                <a:cs typeface="Times New Roman" panose="02020603050405020304" pitchFamily="18" charset="0"/>
              </a:rPr>
              <a:t>What is standard temperature, in kelvins?</a:t>
            </a:r>
          </a:p>
          <a:p>
            <a:pPr marL="228600" indent="-228600" algn="r">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AutoNum type="arabicPeriod"/>
            </a:pPr>
            <a:r>
              <a:rPr lang="en-US" sz="1200" dirty="0" smtClean="0">
                <a:latin typeface="Times New Roman" panose="02020603050405020304" pitchFamily="18" charset="0"/>
                <a:cs typeface="Times New Roman" panose="02020603050405020304" pitchFamily="18" charset="0"/>
              </a:rPr>
              <a:t>What unit can be used to measure mass?</a:t>
            </a:r>
          </a:p>
          <a:p>
            <a:pPr marL="228600" indent="-228600" algn="r">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AutoNum type="arabicPeriod"/>
            </a:pPr>
            <a:r>
              <a:rPr lang="en-US" sz="1200" dirty="0" smtClean="0">
                <a:latin typeface="Times New Roman" panose="02020603050405020304" pitchFamily="18" charset="0"/>
                <a:cs typeface="Times New Roman" panose="02020603050405020304" pitchFamily="18" charset="0"/>
              </a:rPr>
              <a:t>Find a unit that can be used to measure concentration.</a:t>
            </a:r>
          </a:p>
          <a:p>
            <a:pPr marL="228600" indent="-228600" algn="r">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name of the ion NO</a:t>
            </a:r>
            <a:r>
              <a:rPr lang="en-US" sz="1200" baseline="-25000" dirty="0" smtClean="0">
                <a:latin typeface="Times New Roman" panose="02020603050405020304" pitchFamily="18" charset="0"/>
                <a:cs typeface="Times New Roman" panose="02020603050405020304" pitchFamily="18" charset="0"/>
              </a:rPr>
              <a:t>2 </a:t>
            </a:r>
            <a:r>
              <a:rPr lang="en-US" sz="1200" dirty="0" smtClean="0">
                <a:latin typeface="Times New Roman" panose="02020603050405020304" pitchFamily="18" charset="0"/>
                <a:cs typeface="Times New Roman" panose="02020603050405020304" pitchFamily="18" charset="0"/>
              </a:rPr>
              <a:t>-</a:t>
            </a:r>
            <a:r>
              <a:rPr lang="en-US" sz="1200" dirty="0" smtClean="0">
                <a:latin typeface="Times New Roman" panose="02020603050405020304" pitchFamily="18" charset="0"/>
                <a:cs typeface="Times New Roman" panose="02020603050405020304" pitchFamily="18" charset="0"/>
              </a:rPr>
              <a:t>?</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Do chlorates form soluble or insoluble compounds?</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solubility of hydrochloric acid (</a:t>
            </a:r>
            <a:r>
              <a:rPr lang="en-US" sz="1200" dirty="0" err="1" smtClean="0">
                <a:latin typeface="Times New Roman" panose="02020603050405020304" pitchFamily="18" charset="0"/>
                <a:cs typeface="Times New Roman" panose="02020603050405020304" pitchFamily="18" charset="0"/>
              </a:rPr>
              <a:t>HCl</a:t>
            </a:r>
            <a:r>
              <a:rPr lang="en-US" sz="1200" dirty="0" smtClean="0">
                <a:latin typeface="Times New Roman" panose="02020603050405020304" pitchFamily="18" charset="0"/>
                <a:cs typeface="Times New Roman" panose="02020603050405020304" pitchFamily="18" charset="0"/>
              </a:rPr>
              <a:t>) at 50 °C?</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vapor pressure of water at 100 </a:t>
            </a:r>
            <a:r>
              <a:rPr lang="en-US" sz="1200" dirty="0" smtClean="0">
                <a:latin typeface="Times New Roman" panose="02020603050405020304" pitchFamily="18" charset="0"/>
                <a:cs typeface="Times New Roman" panose="02020603050405020304" pitchFamily="18" charset="0"/>
              </a:rPr>
              <a:t>°C?</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Which metal is more active, Li or Mg?</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name of the acid with the formula H</a:t>
            </a:r>
            <a:r>
              <a:rPr lang="en-US" sz="1200" baseline="-25000" dirty="0" smtClean="0">
                <a:latin typeface="Times New Roman" panose="02020603050405020304" pitchFamily="18" charset="0"/>
                <a:cs typeface="Times New Roman" panose="02020603050405020304" pitchFamily="18" charset="0"/>
              </a:rPr>
              <a:t>2</a:t>
            </a:r>
            <a:r>
              <a:rPr lang="en-US" sz="1200" dirty="0" smtClean="0">
                <a:latin typeface="Times New Roman" panose="02020603050405020304" pitchFamily="18" charset="0"/>
                <a:cs typeface="Times New Roman" panose="02020603050405020304" pitchFamily="18" charset="0"/>
              </a:rPr>
              <a:t>CO</a:t>
            </a:r>
            <a:r>
              <a:rPr lang="en-US" sz="1200" baseline="-25000" dirty="0" smtClean="0">
                <a:latin typeface="Times New Roman" panose="02020603050405020304" pitchFamily="18" charset="0"/>
                <a:cs typeface="Times New Roman" panose="02020603050405020304" pitchFamily="18" charset="0"/>
              </a:rPr>
              <a:t>3</a:t>
            </a:r>
            <a:r>
              <a:rPr lang="en-US" sz="1200" dirty="0" smtClean="0">
                <a:latin typeface="Times New Roman" panose="02020603050405020304" pitchFamily="18" charset="0"/>
                <a:cs typeface="Times New Roman" panose="02020603050405020304" pitchFamily="18" charset="0"/>
              </a:rPr>
              <a:t>?</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formula for the base called sodium hydroxide?</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color is the acid-base indicator </a:t>
            </a:r>
            <a:r>
              <a:rPr lang="en-US" sz="1200" dirty="0" err="1" smtClean="0">
                <a:latin typeface="Times New Roman" panose="02020603050405020304" pitchFamily="18" charset="0"/>
                <a:cs typeface="Times New Roman" panose="02020603050405020304" pitchFamily="18" charset="0"/>
              </a:rPr>
              <a:t>thymol</a:t>
            </a:r>
            <a:r>
              <a:rPr lang="en-US" sz="1200" dirty="0" smtClean="0">
                <a:latin typeface="Times New Roman" panose="02020603050405020304" pitchFamily="18" charset="0"/>
                <a:cs typeface="Times New Roman" panose="02020603050405020304" pitchFamily="18" charset="0"/>
              </a:rPr>
              <a:t> blue when it is in an acid?</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half-life of the radioisotope </a:t>
            </a:r>
            <a:r>
              <a:rPr lang="en-US" sz="1200" baseline="30000" dirty="0" smtClean="0">
                <a:latin typeface="Times New Roman" panose="02020603050405020304" pitchFamily="18" charset="0"/>
                <a:cs typeface="Times New Roman" panose="02020603050405020304" pitchFamily="18" charset="0"/>
              </a:rPr>
              <a:t>53</a:t>
            </a:r>
            <a:r>
              <a:rPr lang="en-US" sz="1200" dirty="0" smtClean="0">
                <a:latin typeface="Times New Roman" panose="02020603050405020304" pitchFamily="18" charset="0"/>
                <a:cs typeface="Times New Roman" panose="02020603050405020304" pitchFamily="18" charset="0"/>
              </a:rPr>
              <a:t>Fe?</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nuclear chemistry symbol for a positron?</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In organic chemistry, how many carbons does propanol have?</a:t>
            </a:r>
          </a:p>
          <a:p>
            <a:pPr marL="228600" indent="-228600" algn="r">
              <a:buFontTx/>
              <a:buAutoNum type="arabicPeriod"/>
            </a:pPr>
            <a:endParaRPr lang="en-US" sz="1200" dirty="0">
              <a:latin typeface="Times New Roman" panose="02020603050405020304" pitchFamily="18" charset="0"/>
              <a:cs typeface="Times New Roman" panose="02020603050405020304" pitchFamily="18" charset="0"/>
            </a:endParaRPr>
          </a:p>
          <a:p>
            <a:pPr marL="228600" indent="-228600" algn="r">
              <a:buFontTx/>
              <a:buAutoNum type="arabicPeriod"/>
            </a:pPr>
            <a:r>
              <a:rPr lang="en-US" sz="1200" dirty="0" smtClean="0">
                <a:latin typeface="Times New Roman" panose="02020603050405020304" pitchFamily="18" charset="0"/>
                <a:cs typeface="Times New Roman" panose="02020603050405020304" pitchFamily="18" charset="0"/>
              </a:rPr>
              <a:t>What is the name of the hydrocarbon that has a triple bond in the</a:t>
            </a:r>
          </a:p>
          <a:p>
            <a:pPr algn="r"/>
            <a:r>
              <a:rPr lang="en-US" sz="1200" dirty="0" smtClean="0">
                <a:latin typeface="Times New Roman" panose="02020603050405020304" pitchFamily="18" charset="0"/>
                <a:cs typeface="Times New Roman" panose="02020603050405020304" pitchFamily="18" charset="0"/>
              </a:rPr>
              <a:t>structural formula?</a:t>
            </a:r>
          </a:p>
          <a:p>
            <a:pPr algn="r"/>
            <a:endParaRPr lang="en-US" sz="1200" dirty="0">
              <a:latin typeface="Times New Roman" panose="02020603050405020304" pitchFamily="18" charset="0"/>
              <a:cs typeface="Times New Roman" panose="02020603050405020304" pitchFamily="18" charset="0"/>
            </a:endParaRPr>
          </a:p>
          <a:p>
            <a:pPr marL="228600" indent="-228600" algn="r">
              <a:buAutoNum type="arabicPeriod" startAt="17"/>
            </a:pPr>
            <a:r>
              <a:rPr lang="en-US" sz="1200" dirty="0" smtClean="0">
                <a:latin typeface="Times New Roman" panose="02020603050405020304" pitchFamily="18" charset="0"/>
                <a:cs typeface="Times New Roman" panose="02020603050405020304" pitchFamily="18" charset="0"/>
              </a:rPr>
              <a:t>What atoms are in the functional group called a ketone?</a:t>
            </a:r>
          </a:p>
          <a:p>
            <a:pPr marL="228600" indent="-228600" algn="r">
              <a:buAutoNum type="arabicPeriod" startAt="17"/>
            </a:pPr>
            <a:endParaRPr lang="en-US" sz="1200" dirty="0">
              <a:latin typeface="Times New Roman" panose="02020603050405020304" pitchFamily="18" charset="0"/>
              <a:cs typeface="Times New Roman" panose="02020603050405020304" pitchFamily="18" charset="0"/>
            </a:endParaRPr>
          </a:p>
          <a:p>
            <a:pPr marL="228600" indent="-228600" algn="r">
              <a:buAutoNum type="arabicPeriod" startAt="17"/>
            </a:pPr>
            <a:r>
              <a:rPr lang="en-US" sz="1200" dirty="0" smtClean="0">
                <a:latin typeface="Times New Roman" panose="02020603050405020304" pitchFamily="18" charset="0"/>
                <a:cs typeface="Times New Roman" panose="02020603050405020304" pitchFamily="18" charset="0"/>
              </a:rPr>
              <a:t>What is the melting point of titanium?</a:t>
            </a:r>
          </a:p>
        </p:txBody>
      </p:sp>
      <p:pic>
        <p:nvPicPr>
          <p:cNvPr id="1026" name="Picture 2" descr="QRCod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86425" y="935177"/>
            <a:ext cx="857250" cy="857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5941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297</Words>
  <Application>Microsoft Office PowerPoint</Application>
  <PresentationFormat>Letter Paper (8.5x11 in)</PresentationFormat>
  <Paragraphs>40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Syracuse</dc:creator>
  <cp:lastModifiedBy>David Syracuse</cp:lastModifiedBy>
  <cp:revision>6</cp:revision>
  <dcterms:created xsi:type="dcterms:W3CDTF">2014-09-18T12:43:00Z</dcterms:created>
  <dcterms:modified xsi:type="dcterms:W3CDTF">2014-09-18T14:04:02Z</dcterms:modified>
</cp:coreProperties>
</file>