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10" d="100"/>
          <a:sy n="110" d="100"/>
        </p:scale>
        <p:origin x="-2592"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BC7F1D2-74B4-4359-95CE-31038851040B}" type="datetimeFigureOut">
              <a:rPr lang="en-US" smtClean="0"/>
              <a:t>9/27/2013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A52177-7494-46BE-AAA4-7D0E9584FFD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C7F1D2-74B4-4359-95CE-31038851040B}" type="datetimeFigureOut">
              <a:rPr lang="en-US" smtClean="0"/>
              <a:t>9/27/2013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A52177-7494-46BE-AAA4-7D0E9584FFD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C7F1D2-74B4-4359-95CE-31038851040B}" type="datetimeFigureOut">
              <a:rPr lang="en-US" smtClean="0"/>
              <a:t>9/27/2013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A52177-7494-46BE-AAA4-7D0E9584FFD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C7F1D2-74B4-4359-95CE-31038851040B}" type="datetimeFigureOut">
              <a:rPr lang="en-US" smtClean="0"/>
              <a:t>9/27/2013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A52177-7494-46BE-AAA4-7D0E9584FFD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C7F1D2-74B4-4359-95CE-31038851040B}" type="datetimeFigureOut">
              <a:rPr lang="en-US" smtClean="0"/>
              <a:t>9/27/2013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A52177-7494-46BE-AAA4-7D0E9584FFD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BC7F1D2-74B4-4359-95CE-31038851040B}" type="datetimeFigureOut">
              <a:rPr lang="en-US" smtClean="0"/>
              <a:t>9/27/2013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A52177-7494-46BE-AAA4-7D0E9584FFD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C7F1D2-74B4-4359-95CE-31038851040B}" type="datetimeFigureOut">
              <a:rPr lang="en-US" smtClean="0"/>
              <a:t>9/27/2013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A52177-7494-46BE-AAA4-7D0E9584FFD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BC7F1D2-74B4-4359-95CE-31038851040B}" type="datetimeFigureOut">
              <a:rPr lang="en-US" smtClean="0"/>
              <a:t>9/27/2013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A52177-7494-46BE-AAA4-7D0E9584FFD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C7F1D2-74B4-4359-95CE-31038851040B}" type="datetimeFigureOut">
              <a:rPr lang="en-US" smtClean="0"/>
              <a:t>9/27/2013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A52177-7494-46BE-AAA4-7D0E9584FFD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C7F1D2-74B4-4359-95CE-31038851040B}" type="datetimeFigureOut">
              <a:rPr lang="en-US" smtClean="0"/>
              <a:t>9/27/2013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A52177-7494-46BE-AAA4-7D0E9584FFD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C7F1D2-74B4-4359-95CE-31038851040B}" type="datetimeFigureOut">
              <a:rPr lang="en-US" smtClean="0"/>
              <a:t>9/27/2013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A52177-7494-46BE-AAA4-7D0E9584FFD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ABC7F1D2-74B4-4359-95CE-31038851040B}" type="datetimeFigureOut">
              <a:rPr lang="en-US" smtClean="0"/>
              <a:t>9/27/2013</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A3A52177-7494-46BE-AAA4-7D0E9584FFD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6858000" cy="276999"/>
          </a:xfrm>
          <a:prstGeom prst="rect">
            <a:avLst/>
          </a:prstGeom>
          <a:noFill/>
        </p:spPr>
        <p:txBody>
          <a:bodyPr wrap="square" rtlCol="0">
            <a:spAutoFit/>
          </a:bodyPr>
          <a:lstStyle/>
          <a:p>
            <a:r>
              <a:rPr lang="en-US" sz="1200" dirty="0" smtClean="0">
                <a:latin typeface="Times New Roman" pitchFamily="18" charset="0"/>
                <a:cs typeface="Times New Roman" pitchFamily="18" charset="0"/>
              </a:rPr>
              <a:t>Name ___________________________________________  Date _______________   Period ___________</a:t>
            </a:r>
            <a:endParaRPr lang="en-US" sz="1200" dirty="0">
              <a:latin typeface="Times New Roman" pitchFamily="18" charset="0"/>
              <a:cs typeface="Times New Roman" pitchFamily="18" charset="0"/>
            </a:endParaRPr>
          </a:p>
        </p:txBody>
      </p:sp>
      <p:sp>
        <p:nvSpPr>
          <p:cNvPr id="7" name="Rectangle 6"/>
          <p:cNvSpPr/>
          <p:nvPr/>
        </p:nvSpPr>
        <p:spPr>
          <a:xfrm>
            <a:off x="685800" y="381000"/>
            <a:ext cx="4728154" cy="707886"/>
          </a:xfrm>
          <a:prstGeom prst="rect">
            <a:avLst/>
          </a:prstGeom>
        </p:spPr>
        <p:txBody>
          <a:bodyPr wrap="none">
            <a:spAutoFit/>
          </a:bodyPr>
          <a:lstStyle/>
          <a:p>
            <a:r>
              <a:rPr lang="en-US" sz="4000" dirty="0" smtClean="0">
                <a:latin typeface="Times New Roman" pitchFamily="18" charset="0"/>
                <a:cs typeface="Times New Roman" pitchFamily="18" charset="0"/>
              </a:rPr>
              <a:t>C</a:t>
            </a:r>
            <a:r>
              <a:rPr lang="en-US" sz="3200" dirty="0" smtClean="0">
                <a:latin typeface="Times New Roman" pitchFamily="18" charset="0"/>
                <a:cs typeface="Times New Roman" pitchFamily="18" charset="0"/>
              </a:rPr>
              <a:t>HEMISTRY </a:t>
            </a:r>
            <a:r>
              <a:rPr lang="en-US" sz="4000" dirty="0" smtClean="0">
                <a:latin typeface="Times New Roman" pitchFamily="18" charset="0"/>
                <a:cs typeface="Times New Roman" pitchFamily="18" charset="0"/>
              </a:rPr>
              <a:t>P</a:t>
            </a:r>
            <a:r>
              <a:rPr lang="en-US" sz="3200" dirty="0" smtClean="0">
                <a:latin typeface="Times New Roman" pitchFamily="18" charset="0"/>
                <a:cs typeface="Times New Roman" pitchFamily="18" charset="0"/>
              </a:rPr>
              <a:t>RACTICE</a:t>
            </a:r>
            <a:endParaRPr lang="en-US" sz="3200" dirty="0">
              <a:latin typeface="Times New Roman" pitchFamily="18" charset="0"/>
              <a:cs typeface="Times New Roman" pitchFamily="18" charset="0"/>
            </a:endParaRPr>
          </a:p>
        </p:txBody>
      </p:sp>
      <p:sp>
        <p:nvSpPr>
          <p:cNvPr id="8" name="TextBox 7"/>
          <p:cNvSpPr txBox="1"/>
          <p:nvPr/>
        </p:nvSpPr>
        <p:spPr>
          <a:xfrm>
            <a:off x="0" y="1628001"/>
            <a:ext cx="6858000" cy="1015663"/>
          </a:xfrm>
          <a:prstGeom prst="rect">
            <a:avLst/>
          </a:prstGeom>
          <a:noFill/>
        </p:spPr>
        <p:txBody>
          <a:bodyPr wrap="square" rtlCol="0">
            <a:spAutoFit/>
          </a:bodyPr>
          <a:lstStyle/>
          <a:p>
            <a:r>
              <a:rPr lang="en-US" sz="1200" dirty="0">
                <a:latin typeface="Times New Roman" pitchFamily="18" charset="0"/>
                <a:cs typeface="Times New Roman" pitchFamily="18" charset="0"/>
              </a:rPr>
              <a:t> </a:t>
            </a:r>
            <a:r>
              <a:rPr lang="en-US" sz="1200" dirty="0" smtClean="0">
                <a:latin typeface="Times New Roman" pitchFamily="18" charset="0"/>
                <a:cs typeface="Times New Roman" pitchFamily="18" charset="0"/>
              </a:rPr>
              <a:t>    This packet will give you the practice necessary to master the </a:t>
            </a:r>
            <a:r>
              <a:rPr lang="en-US" sz="1200" dirty="0" err="1" smtClean="0">
                <a:latin typeface="Times New Roman" pitchFamily="18" charset="0"/>
                <a:cs typeface="Times New Roman" pitchFamily="18" charset="0"/>
              </a:rPr>
              <a:t>skillz</a:t>
            </a:r>
            <a:r>
              <a:rPr lang="en-US" sz="1200" dirty="0" smtClean="0">
                <a:latin typeface="Times New Roman" pitchFamily="18" charset="0"/>
                <a:cs typeface="Times New Roman" pitchFamily="18" charset="0"/>
              </a:rPr>
              <a:t> that you’ll need to succeed in this unit.  It will be due  on the day listed above, which is the day of the unit quiz.  You may work on it by yourself or with a group, as long as you understand what you write down and you are an active participant in your own learning.  You may work at your own pace, but the entire thing must be finished, without exception on the date listed above.</a:t>
            </a:r>
            <a:endParaRPr lang="en-US" sz="1200" dirty="0">
              <a:latin typeface="Times New Roman" pitchFamily="18" charset="0"/>
              <a:cs typeface="Times New Roman" pitchFamily="18" charset="0"/>
            </a:endParaRPr>
          </a:p>
        </p:txBody>
      </p:sp>
      <p:sp>
        <p:nvSpPr>
          <p:cNvPr id="9" name="TextBox 8"/>
          <p:cNvSpPr txBox="1"/>
          <p:nvPr/>
        </p:nvSpPr>
        <p:spPr>
          <a:xfrm>
            <a:off x="0" y="1219200"/>
            <a:ext cx="6858000" cy="276999"/>
          </a:xfrm>
          <a:prstGeom prst="rect">
            <a:avLst/>
          </a:prstGeom>
          <a:noFill/>
        </p:spPr>
        <p:txBody>
          <a:bodyPr wrap="square" rtlCol="0">
            <a:spAutoFit/>
          </a:bodyPr>
          <a:lstStyle/>
          <a:p>
            <a:r>
              <a:rPr lang="en-US" sz="1200" dirty="0" smtClean="0">
                <a:latin typeface="Times New Roman" pitchFamily="18" charset="0"/>
                <a:cs typeface="Times New Roman" pitchFamily="18" charset="0"/>
              </a:rPr>
              <a:t>THIS PRACTICE PACKET IS DUE ON ___________________ the ___________ of _____________.</a:t>
            </a:r>
            <a:endParaRPr lang="en-US" sz="1200" dirty="0">
              <a:latin typeface="Times New Roman" pitchFamily="18" charset="0"/>
              <a:cs typeface="Times New Roman" pitchFamily="18" charset="0"/>
            </a:endParaRPr>
          </a:p>
        </p:txBody>
      </p:sp>
      <p:sp>
        <p:nvSpPr>
          <p:cNvPr id="10" name="TextBox 9"/>
          <p:cNvSpPr txBox="1"/>
          <p:nvPr/>
        </p:nvSpPr>
        <p:spPr>
          <a:xfrm>
            <a:off x="0" y="2743200"/>
            <a:ext cx="6858000" cy="6186309"/>
          </a:xfrm>
          <a:prstGeom prst="rect">
            <a:avLst/>
          </a:prstGeom>
          <a:noFill/>
        </p:spPr>
        <p:txBody>
          <a:bodyPr wrap="square" rtlCol="0">
            <a:spAutoFit/>
          </a:bodyPr>
          <a:lstStyle/>
          <a:p>
            <a:r>
              <a:rPr lang="en-US" sz="1200" dirty="0" smtClean="0">
                <a:latin typeface="Times New Roman" pitchFamily="18" charset="0"/>
                <a:cs typeface="Times New Roman" pitchFamily="18" charset="0"/>
              </a:rPr>
              <a:t>PART I – VOCABULARY</a:t>
            </a: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     Directions:  Use a dictionary or the </a:t>
            </a:r>
            <a:r>
              <a:rPr lang="en-US" sz="1200" dirty="0" err="1" smtClean="0">
                <a:latin typeface="Times New Roman" pitchFamily="18" charset="0"/>
                <a:cs typeface="Times New Roman" pitchFamily="18" charset="0"/>
              </a:rPr>
              <a:t>interwebs</a:t>
            </a:r>
            <a:r>
              <a:rPr lang="en-US" sz="1200" dirty="0" smtClean="0">
                <a:latin typeface="Times New Roman" pitchFamily="18" charset="0"/>
                <a:cs typeface="Times New Roman" pitchFamily="18" charset="0"/>
              </a:rPr>
              <a:t> to define the words below.  If there are multiple definitions, make sure that you pick the one that makes the  most sense given how we use the word in our class.</a:t>
            </a: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1.  Ion:</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2.  Metal:</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3.  Noble gas:</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4.  Oxidation:</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5.  Reduction:  </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6.  Electronegativity:</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7.  Coefficient:</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8.  Isotope:</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9.  Fusion:</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10.  Fission:  </a:t>
            </a:r>
          </a:p>
        </p:txBody>
      </p:sp>
      <p:pic>
        <p:nvPicPr>
          <p:cNvPr id="1026" name="Picture 2" descr="QRCod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38800" y="348408"/>
            <a:ext cx="870792" cy="87079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6858000" cy="8956298"/>
          </a:xfrm>
          <a:prstGeom prst="rect">
            <a:avLst/>
          </a:prstGeom>
          <a:noFill/>
        </p:spPr>
        <p:txBody>
          <a:bodyPr wrap="square" rtlCol="0">
            <a:spAutoFit/>
          </a:bodyPr>
          <a:lstStyle/>
          <a:p>
            <a:r>
              <a:rPr lang="en-US" sz="1200" dirty="0" smtClean="0">
                <a:latin typeface="Times New Roman" pitchFamily="18" charset="0"/>
                <a:cs typeface="Times New Roman" pitchFamily="18" charset="0"/>
              </a:rPr>
              <a:t>PART II – CALCULATION PRACTICE</a:t>
            </a: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A.  MOLAR MASS OF SOLIDS</a:t>
            </a:r>
          </a:p>
          <a:p>
            <a:endParaRPr lang="en-US" sz="1200" dirty="0" smtClean="0">
              <a:latin typeface="Times New Roman" pitchFamily="18" charset="0"/>
              <a:cs typeface="Times New Roman" pitchFamily="18" charset="0"/>
            </a:endParaRPr>
          </a:p>
          <a:p>
            <a:r>
              <a:rPr lang="en-US" sz="1200" dirty="0">
                <a:latin typeface="Times New Roman" pitchFamily="18" charset="0"/>
                <a:cs typeface="Times New Roman" pitchFamily="18" charset="0"/>
              </a:rPr>
              <a:t> </a:t>
            </a:r>
            <a:r>
              <a:rPr lang="en-US" sz="1200" dirty="0" smtClean="0">
                <a:latin typeface="Times New Roman" pitchFamily="18" charset="0"/>
                <a:cs typeface="Times New Roman" pitchFamily="18" charset="0"/>
              </a:rPr>
              <a:t>    Directions:  Answer the questions using your periodic table and the information provided.  Be sure to show all your work and leave no numbers naked.   </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1.  How many grams are there in one mole of vanadium?</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2.  Joey has 70 grams of potassium.  How many moles does he have?</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3.  Ferdinand has a jar with 57 grams of sodium in it.  How many moles does he have in his jar?</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4.  If Susan has 900 grams of </a:t>
            </a:r>
            <a:r>
              <a:rPr lang="en-US" sz="1200" dirty="0" err="1" smtClean="0">
                <a:latin typeface="Times New Roman" pitchFamily="18" charset="0"/>
                <a:cs typeface="Times New Roman" pitchFamily="18" charset="0"/>
              </a:rPr>
              <a:t>KBr</a:t>
            </a:r>
            <a:r>
              <a:rPr lang="en-US" sz="1200" dirty="0" smtClean="0">
                <a:latin typeface="Times New Roman" pitchFamily="18" charset="0"/>
                <a:cs typeface="Times New Roman" pitchFamily="18" charset="0"/>
              </a:rPr>
              <a:t>, how many moles does she have?</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5.  How many grams are there in 47 moles of </a:t>
            </a:r>
            <a:r>
              <a:rPr lang="en-US" sz="1200" dirty="0" err="1" smtClean="0">
                <a:latin typeface="Times New Roman" pitchFamily="18" charset="0"/>
                <a:cs typeface="Times New Roman" pitchFamily="18" charset="0"/>
              </a:rPr>
              <a:t>NaOH</a:t>
            </a:r>
            <a:r>
              <a:rPr lang="en-US" sz="1200" dirty="0" smtClean="0">
                <a:latin typeface="Times New Roman" pitchFamily="18" charset="0"/>
                <a:cs typeface="Times New Roman" pitchFamily="18" charset="0"/>
              </a:rPr>
              <a:t>?</a:t>
            </a: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6.  Jamie has 1 kg of zinc.  How many moles does he have?</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7.  Fez has 12 kg of CuCl</a:t>
            </a:r>
            <a:r>
              <a:rPr lang="en-US" sz="1200" baseline="-25000" dirty="0" smtClean="0">
                <a:latin typeface="Times New Roman" pitchFamily="18" charset="0"/>
                <a:cs typeface="Times New Roman" pitchFamily="18" charset="0"/>
              </a:rPr>
              <a:t>2</a:t>
            </a:r>
            <a:r>
              <a:rPr lang="en-US" sz="1200" dirty="0" smtClean="0">
                <a:latin typeface="Times New Roman" pitchFamily="18" charset="0"/>
                <a:cs typeface="Times New Roman" pitchFamily="18" charset="0"/>
              </a:rPr>
              <a:t>.  How many moles is that?</a:t>
            </a:r>
          </a:p>
          <a:p>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8.  How many grams are there in 47 moles of palladium?</a:t>
            </a: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9.  </a:t>
            </a:r>
            <a:r>
              <a:rPr lang="en-US" sz="1200" dirty="0" err="1" smtClean="0">
                <a:latin typeface="Times New Roman" pitchFamily="18" charset="0"/>
                <a:cs typeface="Times New Roman" pitchFamily="18" charset="0"/>
              </a:rPr>
              <a:t>Jaques</a:t>
            </a:r>
            <a:r>
              <a:rPr lang="en-US" sz="1200" dirty="0" smtClean="0">
                <a:latin typeface="Times New Roman" pitchFamily="18" charset="0"/>
                <a:cs typeface="Times New Roman" pitchFamily="18" charset="0"/>
              </a:rPr>
              <a:t> has 4,980 g of MoCl</a:t>
            </a:r>
            <a:r>
              <a:rPr lang="en-US" sz="1200" baseline="-25000" dirty="0" smtClean="0">
                <a:latin typeface="Times New Roman" pitchFamily="18" charset="0"/>
                <a:cs typeface="Times New Roman" pitchFamily="18" charset="0"/>
              </a:rPr>
              <a:t>6</a:t>
            </a:r>
            <a:r>
              <a:rPr lang="en-US" sz="1200" dirty="0" smtClean="0">
                <a:latin typeface="Times New Roman" pitchFamily="18" charset="0"/>
                <a:cs typeface="Times New Roman" pitchFamily="18" charset="0"/>
              </a:rPr>
              <a:t>.   How many moles does he have?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6858000" cy="8402300"/>
          </a:xfrm>
          <a:prstGeom prst="rect">
            <a:avLst/>
          </a:prstGeom>
          <a:noFill/>
        </p:spPr>
        <p:txBody>
          <a:bodyPr wrap="square" rtlCol="0">
            <a:spAutoFit/>
          </a:bodyPr>
          <a:lstStyle/>
          <a:p>
            <a:r>
              <a:rPr lang="en-US" sz="1200" dirty="0" smtClean="0">
                <a:latin typeface="Times New Roman" pitchFamily="18" charset="0"/>
                <a:cs typeface="Times New Roman" pitchFamily="18" charset="0"/>
              </a:rPr>
              <a:t>10.  If </a:t>
            </a:r>
            <a:r>
              <a:rPr lang="en-US" sz="1200" dirty="0" err="1" smtClean="0">
                <a:latin typeface="Times New Roman" pitchFamily="18" charset="0"/>
                <a:cs typeface="Times New Roman" pitchFamily="18" charset="0"/>
              </a:rPr>
              <a:t>sammy</a:t>
            </a:r>
            <a:r>
              <a:rPr lang="en-US" sz="1200" dirty="0" smtClean="0">
                <a:latin typeface="Times New Roman" pitchFamily="18" charset="0"/>
                <a:cs typeface="Times New Roman" pitchFamily="18" charset="0"/>
              </a:rPr>
              <a:t> has 9 kg of sulfur, how many moles does he have?</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B.  MOLAR VOLUME OF A GAS</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1.  Janice has 47 L of nitrogen at STP.  How many moles does she have?</a:t>
            </a:r>
          </a:p>
          <a:p>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2.  </a:t>
            </a:r>
            <a:r>
              <a:rPr lang="en-US" sz="1200" dirty="0" err="1" smtClean="0">
                <a:latin typeface="Times New Roman" pitchFamily="18" charset="0"/>
                <a:cs typeface="Times New Roman" pitchFamily="18" charset="0"/>
              </a:rPr>
              <a:t>Petey</a:t>
            </a:r>
            <a:r>
              <a:rPr lang="en-US" sz="1200" dirty="0" smtClean="0">
                <a:latin typeface="Times New Roman" pitchFamily="18" charset="0"/>
                <a:cs typeface="Times New Roman" pitchFamily="18" charset="0"/>
              </a:rPr>
              <a:t> has 97 moles of hydrogen at STP.  How many liters of hydrogen does he have?</a:t>
            </a: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3. Janelle has 5,000 L of argon at STP.  How many moles is that?</a:t>
            </a: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4.  Stacy has 10,000 moles of oxygen at STP.  How much space, in liters, does it take up?</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5.  </a:t>
            </a:r>
            <a:r>
              <a:rPr lang="en-US" sz="1200" dirty="0" err="1" smtClean="0">
                <a:latin typeface="Times New Roman" pitchFamily="18" charset="0"/>
                <a:cs typeface="Times New Roman" pitchFamily="18" charset="0"/>
              </a:rPr>
              <a:t>Edweena</a:t>
            </a:r>
            <a:r>
              <a:rPr lang="en-US" sz="1200" dirty="0" smtClean="0">
                <a:latin typeface="Times New Roman" pitchFamily="18" charset="0"/>
                <a:cs typeface="Times New Roman" pitchFamily="18" charset="0"/>
              </a:rPr>
              <a:t> has 95 L of radon at STP.  How many moles is that?</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6.  Jason has 67,000 L of poisonous hydrogen sulfide gas at STP.  How many moles does he have?</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7.  Francine has 890 moles of methane at STP.  How many liters is this?</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8.  </a:t>
            </a:r>
            <a:r>
              <a:rPr lang="en-US" sz="1200" dirty="0" err="1" smtClean="0">
                <a:latin typeface="Times New Roman" pitchFamily="18" charset="0"/>
                <a:cs typeface="Times New Roman" pitchFamily="18" charset="0"/>
              </a:rPr>
              <a:t>Xavior</a:t>
            </a:r>
            <a:r>
              <a:rPr lang="en-US" sz="1200" dirty="0" smtClean="0">
                <a:latin typeface="Times New Roman" pitchFamily="18" charset="0"/>
                <a:cs typeface="Times New Roman" pitchFamily="18" charset="0"/>
              </a:rPr>
              <a:t> has 786 moles of neon.  How many liters does he have if the gas is at STP?</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9.  How many moles are in 55,800 L of xenon at STP?</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10.  How many moles of helium are there in 0.98 L of helium?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6858000" cy="8863965"/>
          </a:xfrm>
          <a:prstGeom prst="rect">
            <a:avLst/>
          </a:prstGeom>
          <a:noFill/>
        </p:spPr>
        <p:txBody>
          <a:bodyPr wrap="square" rtlCol="0">
            <a:spAutoFit/>
          </a:bodyPr>
          <a:lstStyle/>
          <a:p>
            <a:r>
              <a:rPr lang="en-US" sz="1200" dirty="0" smtClean="0">
                <a:latin typeface="Times New Roman" pitchFamily="18" charset="0"/>
                <a:cs typeface="Times New Roman" pitchFamily="18" charset="0"/>
              </a:rPr>
              <a:t>C.  DENSITY </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1.  If you have 4,000 </a:t>
            </a:r>
            <a:r>
              <a:rPr lang="en-US" sz="1200" dirty="0" err="1" smtClean="0">
                <a:latin typeface="Times New Roman" pitchFamily="18" charset="0"/>
                <a:cs typeface="Times New Roman" pitchFamily="18" charset="0"/>
              </a:rPr>
              <a:t>mL</a:t>
            </a:r>
            <a:r>
              <a:rPr lang="en-US" sz="1200" dirty="0" smtClean="0">
                <a:latin typeface="Times New Roman" pitchFamily="18" charset="0"/>
                <a:cs typeface="Times New Roman" pitchFamily="18" charset="0"/>
              </a:rPr>
              <a:t> of water, how many grams do you have?</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2.  If Reginald gives you 56 L of water, how many grams of water did he give you?</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3.  Jean-</a:t>
            </a:r>
            <a:r>
              <a:rPr lang="en-US" sz="1200" dirty="0" err="1" smtClean="0">
                <a:latin typeface="Times New Roman" pitchFamily="18" charset="0"/>
                <a:cs typeface="Times New Roman" pitchFamily="18" charset="0"/>
              </a:rPr>
              <a:t>luc</a:t>
            </a:r>
            <a:r>
              <a:rPr lang="en-US" sz="1200" dirty="0" smtClean="0">
                <a:latin typeface="Times New Roman" pitchFamily="18" charset="0"/>
                <a:cs typeface="Times New Roman" pitchFamily="18" charset="0"/>
              </a:rPr>
              <a:t> gives you 500 cubic centimeters of silver.  How many grams did he give you?  </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4.  If you have 97 g of thallium, how many cubic centimeters do you have?</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5.  Henry has 8,300 kg of lead.  How many cubic centimeters does he have?</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D.  BALANCING EQUATIONS</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1.  NaH</a:t>
            </a:r>
            <a:r>
              <a:rPr lang="en-US" sz="1200" baseline="-25000" dirty="0" smtClean="0">
                <a:latin typeface="Times New Roman" pitchFamily="18" charset="0"/>
                <a:cs typeface="Times New Roman" pitchFamily="18" charset="0"/>
              </a:rPr>
              <a:t>2</a:t>
            </a:r>
            <a:r>
              <a:rPr lang="en-US" sz="1200" dirty="0" smtClean="0">
                <a:latin typeface="Times New Roman" pitchFamily="18" charset="0"/>
                <a:cs typeface="Times New Roman" pitchFamily="18" charset="0"/>
              </a:rPr>
              <a:t>PO</a:t>
            </a:r>
            <a:r>
              <a:rPr lang="en-US" sz="1200" baseline="-25000" dirty="0" smtClean="0">
                <a:latin typeface="Times New Roman" pitchFamily="18" charset="0"/>
                <a:cs typeface="Times New Roman" pitchFamily="18" charset="0"/>
              </a:rPr>
              <a:t>4</a:t>
            </a:r>
            <a:r>
              <a:rPr lang="en-US" sz="1200" dirty="0">
                <a:latin typeface="Times New Roman" pitchFamily="18" charset="0"/>
                <a:cs typeface="Times New Roman" pitchFamily="18" charset="0"/>
              </a:rPr>
              <a:t> </a:t>
            </a:r>
            <a:r>
              <a:rPr lang="en-US" sz="1200" dirty="0" smtClean="0">
                <a:latin typeface="Times New Roman" pitchFamily="18" charset="0"/>
                <a:cs typeface="Times New Roman" pitchFamily="18" charset="0"/>
                <a:sym typeface="Wingdings" pitchFamily="2" charset="2"/>
              </a:rPr>
              <a:t></a:t>
            </a:r>
            <a:r>
              <a:rPr lang="en-US" sz="1200" dirty="0" smtClean="0">
                <a:latin typeface="Times New Roman" pitchFamily="18" charset="0"/>
                <a:cs typeface="Times New Roman" pitchFamily="18" charset="0"/>
              </a:rPr>
              <a:t> </a:t>
            </a:r>
            <a:r>
              <a:rPr lang="en-US" sz="1200" dirty="0">
                <a:latin typeface="Times New Roman" pitchFamily="18" charset="0"/>
                <a:cs typeface="Times New Roman" pitchFamily="18" charset="0"/>
              </a:rPr>
              <a:t>NaPO</a:t>
            </a:r>
            <a:r>
              <a:rPr lang="en-US" sz="1200" baseline="-25000" dirty="0">
                <a:latin typeface="Times New Roman" pitchFamily="18" charset="0"/>
                <a:cs typeface="Times New Roman" pitchFamily="18" charset="0"/>
              </a:rPr>
              <a:t>3</a:t>
            </a:r>
            <a:r>
              <a:rPr lang="en-US" sz="1200" dirty="0">
                <a:latin typeface="Times New Roman" pitchFamily="18" charset="0"/>
                <a:cs typeface="Times New Roman" pitchFamily="18" charset="0"/>
              </a:rPr>
              <a:t> + </a:t>
            </a:r>
            <a:r>
              <a:rPr lang="en-US" sz="1200" dirty="0" smtClean="0">
                <a:latin typeface="Times New Roman" pitchFamily="18" charset="0"/>
                <a:cs typeface="Times New Roman" pitchFamily="18" charset="0"/>
              </a:rPr>
              <a:t>H</a:t>
            </a:r>
            <a:r>
              <a:rPr lang="en-US" sz="1200" baseline="-25000" dirty="0" smtClean="0">
                <a:latin typeface="Times New Roman" pitchFamily="18" charset="0"/>
                <a:cs typeface="Times New Roman" pitchFamily="18" charset="0"/>
              </a:rPr>
              <a:t>2</a:t>
            </a:r>
            <a:r>
              <a:rPr lang="en-US" sz="1200" dirty="0" smtClean="0">
                <a:latin typeface="Times New Roman" pitchFamily="18" charset="0"/>
                <a:cs typeface="Times New Roman" pitchFamily="18" charset="0"/>
              </a:rPr>
              <a:t>O</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2.  Mg(OH)</a:t>
            </a:r>
            <a:r>
              <a:rPr lang="en-US" sz="1200" baseline="-25000" dirty="0" smtClean="0">
                <a:latin typeface="Times New Roman" pitchFamily="18" charset="0"/>
                <a:cs typeface="Times New Roman" pitchFamily="18" charset="0"/>
              </a:rPr>
              <a:t>2</a:t>
            </a:r>
            <a:r>
              <a:rPr lang="en-US" sz="1200" dirty="0">
                <a:latin typeface="Times New Roman" pitchFamily="18" charset="0"/>
                <a:cs typeface="Times New Roman" pitchFamily="18" charset="0"/>
              </a:rPr>
              <a:t> </a:t>
            </a:r>
            <a:r>
              <a:rPr lang="en-US" sz="1200" dirty="0" smtClean="0">
                <a:latin typeface="Times New Roman" pitchFamily="18" charset="0"/>
                <a:cs typeface="Times New Roman" pitchFamily="18" charset="0"/>
                <a:sym typeface="Wingdings" pitchFamily="2" charset="2"/>
              </a:rPr>
              <a:t></a:t>
            </a:r>
            <a:r>
              <a:rPr lang="en-US" sz="1200" dirty="0" smtClean="0">
                <a:latin typeface="Times New Roman" pitchFamily="18" charset="0"/>
                <a:cs typeface="Times New Roman" pitchFamily="18" charset="0"/>
              </a:rPr>
              <a:t> </a:t>
            </a:r>
            <a:r>
              <a:rPr lang="en-US" sz="1200" dirty="0">
                <a:latin typeface="Times New Roman" pitchFamily="18" charset="0"/>
                <a:cs typeface="Times New Roman" pitchFamily="18" charset="0"/>
              </a:rPr>
              <a:t>(</a:t>
            </a:r>
            <a:r>
              <a:rPr lang="en-US" sz="1200" dirty="0" err="1">
                <a:latin typeface="Times New Roman" pitchFamily="18" charset="0"/>
                <a:cs typeface="Times New Roman" pitchFamily="18" charset="0"/>
              </a:rPr>
              <a:t>MgOH</a:t>
            </a:r>
            <a:r>
              <a:rPr lang="en-US" sz="1200" dirty="0">
                <a:latin typeface="Times New Roman" pitchFamily="18" charset="0"/>
                <a:cs typeface="Times New Roman" pitchFamily="18" charset="0"/>
              </a:rPr>
              <a:t>)</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 + </a:t>
            </a:r>
            <a:r>
              <a:rPr lang="en-US" sz="1200" dirty="0" smtClean="0">
                <a:latin typeface="Times New Roman" pitchFamily="18" charset="0"/>
                <a:cs typeface="Times New Roman" pitchFamily="18" charset="0"/>
              </a:rPr>
              <a:t>H</a:t>
            </a:r>
            <a:r>
              <a:rPr lang="en-US" sz="1200" baseline="-25000" dirty="0" smtClean="0">
                <a:latin typeface="Times New Roman" pitchFamily="18" charset="0"/>
                <a:cs typeface="Times New Roman" pitchFamily="18" charset="0"/>
              </a:rPr>
              <a:t>2</a:t>
            </a:r>
            <a:r>
              <a:rPr lang="en-US" sz="1200" dirty="0" smtClean="0">
                <a:latin typeface="Times New Roman" pitchFamily="18" charset="0"/>
                <a:cs typeface="Times New Roman" pitchFamily="18" charset="0"/>
              </a:rPr>
              <a:t>O</a:t>
            </a:r>
          </a:p>
          <a:p>
            <a:endParaRPr lang="en-US" sz="1200" dirty="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3.  </a:t>
            </a:r>
            <a:r>
              <a:rPr lang="en-US" sz="1200" dirty="0" err="1" smtClean="0">
                <a:latin typeface="Times New Roman" pitchFamily="18" charset="0"/>
                <a:cs typeface="Times New Roman" pitchFamily="18" charset="0"/>
              </a:rPr>
              <a:t>FeS</a:t>
            </a:r>
            <a:r>
              <a:rPr lang="en-US" sz="1200" dirty="0" smtClean="0">
                <a:latin typeface="Times New Roman" pitchFamily="18" charset="0"/>
                <a:cs typeface="Times New Roman" pitchFamily="18" charset="0"/>
              </a:rPr>
              <a:t> </a:t>
            </a:r>
            <a:r>
              <a:rPr lang="en-US" sz="1200" dirty="0">
                <a:latin typeface="Times New Roman" pitchFamily="18" charset="0"/>
                <a:cs typeface="Times New Roman" pitchFamily="18" charset="0"/>
              </a:rPr>
              <a:t>+ H</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SO</a:t>
            </a:r>
            <a:r>
              <a:rPr lang="en-US" sz="1200" baseline="-25000" dirty="0">
                <a:latin typeface="Times New Roman" pitchFamily="18" charset="0"/>
                <a:cs typeface="Times New Roman" pitchFamily="18" charset="0"/>
              </a:rPr>
              <a:t>4</a:t>
            </a:r>
            <a:r>
              <a:rPr lang="en-US" sz="1200" dirty="0">
                <a:latin typeface="Times New Roman" pitchFamily="18" charset="0"/>
                <a:cs typeface="Times New Roman" pitchFamily="18" charset="0"/>
              </a:rPr>
              <a:t> </a:t>
            </a:r>
            <a:r>
              <a:rPr lang="en-US" sz="1200" dirty="0" smtClean="0">
                <a:latin typeface="Times New Roman" pitchFamily="18" charset="0"/>
                <a:cs typeface="Times New Roman" pitchFamily="18" charset="0"/>
                <a:sym typeface="Wingdings" pitchFamily="2" charset="2"/>
              </a:rPr>
              <a:t> </a:t>
            </a:r>
            <a:r>
              <a:rPr lang="en-US" sz="1200" dirty="0" smtClean="0">
                <a:latin typeface="Times New Roman" pitchFamily="18" charset="0"/>
                <a:cs typeface="Times New Roman" pitchFamily="18" charset="0"/>
              </a:rPr>
              <a:t>H</a:t>
            </a:r>
            <a:r>
              <a:rPr lang="en-US" sz="1200" baseline="-25000" dirty="0" smtClean="0">
                <a:latin typeface="Times New Roman" pitchFamily="18" charset="0"/>
                <a:cs typeface="Times New Roman" pitchFamily="18" charset="0"/>
              </a:rPr>
              <a:t>2</a:t>
            </a:r>
            <a:r>
              <a:rPr lang="en-US" sz="1200" dirty="0" smtClean="0">
                <a:latin typeface="Times New Roman" pitchFamily="18" charset="0"/>
                <a:cs typeface="Times New Roman" pitchFamily="18" charset="0"/>
              </a:rPr>
              <a:t>S </a:t>
            </a:r>
            <a:r>
              <a:rPr lang="en-US" sz="1200" dirty="0">
                <a:latin typeface="Times New Roman" pitchFamily="18" charset="0"/>
                <a:cs typeface="Times New Roman" pitchFamily="18" charset="0"/>
              </a:rPr>
              <a:t>+ </a:t>
            </a:r>
            <a:r>
              <a:rPr lang="en-US" sz="1200" dirty="0" smtClean="0">
                <a:latin typeface="Times New Roman" pitchFamily="18" charset="0"/>
                <a:cs typeface="Times New Roman" pitchFamily="18" charset="0"/>
              </a:rPr>
              <a:t>FeSO</a:t>
            </a:r>
            <a:r>
              <a:rPr lang="en-US" sz="1200" baseline="-25000" dirty="0" smtClean="0">
                <a:latin typeface="Times New Roman" pitchFamily="18" charset="0"/>
                <a:cs typeface="Times New Roman" pitchFamily="18" charset="0"/>
              </a:rPr>
              <a:t>4</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4. </a:t>
            </a:r>
            <a:r>
              <a:rPr lang="en-US" sz="1200" dirty="0">
                <a:latin typeface="Times New Roman" pitchFamily="18" charset="0"/>
                <a:cs typeface="Times New Roman" pitchFamily="18" charset="0"/>
              </a:rPr>
              <a:t>Na</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 + H</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 </a:t>
            </a:r>
            <a:r>
              <a:rPr lang="en-US" sz="1200" dirty="0" smtClean="0">
                <a:latin typeface="Times New Roman" pitchFamily="18" charset="0"/>
                <a:cs typeface="Times New Roman" pitchFamily="18" charset="0"/>
                <a:sym typeface="Wingdings" pitchFamily="2" charset="2"/>
              </a:rPr>
              <a:t></a:t>
            </a:r>
            <a:r>
              <a:rPr lang="en-US" sz="1200" dirty="0" smtClean="0">
                <a:latin typeface="Times New Roman" pitchFamily="18" charset="0"/>
                <a:cs typeface="Times New Roman" pitchFamily="18" charset="0"/>
              </a:rPr>
              <a:t> </a:t>
            </a:r>
            <a:r>
              <a:rPr lang="en-US" sz="1200" dirty="0" err="1">
                <a:latin typeface="Times New Roman" pitchFamily="18" charset="0"/>
                <a:cs typeface="Times New Roman" pitchFamily="18" charset="0"/>
              </a:rPr>
              <a:t>NaOH</a:t>
            </a:r>
            <a:endParaRPr lang="en-US" sz="1200" dirty="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6858000" cy="8956298"/>
          </a:xfrm>
          <a:prstGeom prst="rect">
            <a:avLst/>
          </a:prstGeom>
          <a:noFill/>
        </p:spPr>
        <p:txBody>
          <a:bodyPr wrap="square" rtlCol="0">
            <a:spAutoFit/>
          </a:bodyPr>
          <a:lstStyle/>
          <a:p>
            <a:r>
              <a:rPr lang="en-US" sz="1200" dirty="0" smtClean="0">
                <a:latin typeface="Times New Roman" pitchFamily="18" charset="0"/>
                <a:cs typeface="Times New Roman" pitchFamily="18" charset="0"/>
              </a:rPr>
              <a:t>5.  Ca(ClO</a:t>
            </a:r>
            <a:r>
              <a:rPr lang="en-US" sz="1200" baseline="-25000" dirty="0" smtClean="0">
                <a:latin typeface="Times New Roman" pitchFamily="18" charset="0"/>
                <a:cs typeface="Times New Roman" pitchFamily="18" charset="0"/>
              </a:rPr>
              <a:t>3</a:t>
            </a:r>
            <a:r>
              <a:rPr lang="en-US" sz="1200" dirty="0" smtClean="0">
                <a:latin typeface="Times New Roman" pitchFamily="18" charset="0"/>
                <a:cs typeface="Times New Roman" pitchFamily="18" charset="0"/>
              </a:rPr>
              <a:t>)</a:t>
            </a:r>
            <a:r>
              <a:rPr lang="en-US" sz="1200" baseline="-25000" dirty="0" smtClean="0">
                <a:latin typeface="Times New Roman" pitchFamily="18" charset="0"/>
                <a:cs typeface="Times New Roman" pitchFamily="18" charset="0"/>
              </a:rPr>
              <a:t>2</a:t>
            </a:r>
            <a:r>
              <a:rPr lang="en-US" sz="1200" dirty="0">
                <a:latin typeface="Times New Roman" pitchFamily="18" charset="0"/>
                <a:cs typeface="Times New Roman" pitchFamily="18" charset="0"/>
              </a:rPr>
              <a:t> </a:t>
            </a:r>
            <a:r>
              <a:rPr lang="en-US" sz="1200" dirty="0" smtClean="0">
                <a:latin typeface="Times New Roman" pitchFamily="18" charset="0"/>
                <a:cs typeface="Times New Roman" pitchFamily="18" charset="0"/>
                <a:sym typeface="Wingdings" pitchFamily="2" charset="2"/>
              </a:rPr>
              <a:t></a:t>
            </a:r>
            <a:r>
              <a:rPr lang="en-US" sz="1200" dirty="0" smtClean="0">
                <a:latin typeface="Times New Roman" pitchFamily="18" charset="0"/>
                <a:cs typeface="Times New Roman" pitchFamily="18" charset="0"/>
              </a:rPr>
              <a:t> </a:t>
            </a:r>
            <a:r>
              <a:rPr lang="en-US" sz="1200" dirty="0">
                <a:latin typeface="Times New Roman" pitchFamily="18" charset="0"/>
                <a:cs typeface="Times New Roman" pitchFamily="18" charset="0"/>
              </a:rPr>
              <a:t>CaCl</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 + O</a:t>
            </a:r>
            <a:r>
              <a:rPr lang="en-US" sz="1200" baseline="-25000" dirty="0">
                <a:latin typeface="Times New Roman" pitchFamily="18" charset="0"/>
                <a:cs typeface="Times New Roman" pitchFamily="18" charset="0"/>
              </a:rPr>
              <a:t>2</a:t>
            </a:r>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6. </a:t>
            </a:r>
            <a:r>
              <a:rPr lang="en-US" sz="1200" dirty="0">
                <a:latin typeface="Times New Roman" pitchFamily="18" charset="0"/>
                <a:cs typeface="Times New Roman" pitchFamily="18" charset="0"/>
              </a:rPr>
              <a:t>Zn + </a:t>
            </a:r>
            <a:r>
              <a:rPr lang="en-US" sz="1200" dirty="0" err="1">
                <a:latin typeface="Times New Roman" pitchFamily="18" charset="0"/>
                <a:cs typeface="Times New Roman" pitchFamily="18" charset="0"/>
              </a:rPr>
              <a:t>HCl</a:t>
            </a:r>
            <a:r>
              <a:rPr lang="en-US" sz="1200" dirty="0">
                <a:latin typeface="Times New Roman" pitchFamily="18" charset="0"/>
                <a:cs typeface="Times New Roman" pitchFamily="18" charset="0"/>
              </a:rPr>
              <a:t> </a:t>
            </a:r>
            <a:r>
              <a:rPr lang="en-US" sz="1200" dirty="0" smtClean="0">
                <a:latin typeface="Times New Roman" pitchFamily="18" charset="0"/>
                <a:cs typeface="Times New Roman" pitchFamily="18" charset="0"/>
                <a:sym typeface="Wingdings" pitchFamily="2" charset="2"/>
              </a:rPr>
              <a:t></a:t>
            </a:r>
            <a:r>
              <a:rPr lang="en-US" sz="1200" dirty="0" smtClean="0">
                <a:latin typeface="Times New Roman" pitchFamily="18" charset="0"/>
                <a:cs typeface="Times New Roman" pitchFamily="18" charset="0"/>
              </a:rPr>
              <a:t> </a:t>
            </a:r>
            <a:r>
              <a:rPr lang="en-US" sz="1200" dirty="0">
                <a:latin typeface="Times New Roman" pitchFamily="18" charset="0"/>
                <a:cs typeface="Times New Roman" pitchFamily="18" charset="0"/>
              </a:rPr>
              <a:t>ZnCl</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 + </a:t>
            </a:r>
            <a:r>
              <a:rPr lang="en-US" sz="1200" dirty="0" smtClean="0">
                <a:latin typeface="Times New Roman" pitchFamily="18" charset="0"/>
                <a:cs typeface="Times New Roman" pitchFamily="18" charset="0"/>
              </a:rPr>
              <a:t>H</a:t>
            </a:r>
            <a:r>
              <a:rPr lang="en-US" sz="1200" baseline="-25000" dirty="0" smtClean="0">
                <a:latin typeface="Times New Roman" pitchFamily="18" charset="0"/>
                <a:cs typeface="Times New Roman" pitchFamily="18" charset="0"/>
              </a:rPr>
              <a:t>2</a:t>
            </a:r>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7. </a:t>
            </a:r>
            <a:r>
              <a:rPr lang="en-US" sz="1200" dirty="0">
                <a:latin typeface="Times New Roman" pitchFamily="18" charset="0"/>
                <a:cs typeface="Times New Roman" pitchFamily="18" charset="0"/>
              </a:rPr>
              <a:t>CuSO</a:t>
            </a:r>
            <a:r>
              <a:rPr lang="en-US" sz="1200" baseline="-25000" dirty="0">
                <a:latin typeface="Times New Roman" pitchFamily="18" charset="0"/>
                <a:cs typeface="Times New Roman" pitchFamily="18" charset="0"/>
              </a:rPr>
              <a:t>4</a:t>
            </a:r>
            <a:r>
              <a:rPr lang="en-US" sz="1200" dirty="0">
                <a:latin typeface="Times New Roman" pitchFamily="18" charset="0"/>
                <a:cs typeface="Times New Roman" pitchFamily="18" charset="0"/>
              </a:rPr>
              <a:t> + KCN </a:t>
            </a:r>
            <a:r>
              <a:rPr lang="en-US" sz="1200" dirty="0" smtClean="0">
                <a:latin typeface="Times New Roman" pitchFamily="18" charset="0"/>
                <a:cs typeface="Times New Roman" pitchFamily="18" charset="0"/>
                <a:sym typeface="Wingdings" pitchFamily="2" charset="2"/>
              </a:rPr>
              <a:t></a:t>
            </a:r>
            <a:r>
              <a:rPr lang="en-US" sz="1200" dirty="0" smtClean="0">
                <a:latin typeface="Times New Roman" pitchFamily="18" charset="0"/>
                <a:cs typeface="Times New Roman" pitchFamily="18" charset="0"/>
              </a:rPr>
              <a:t> </a:t>
            </a:r>
            <a:r>
              <a:rPr lang="en-US" sz="1200" dirty="0">
                <a:latin typeface="Times New Roman" pitchFamily="18" charset="0"/>
                <a:cs typeface="Times New Roman" pitchFamily="18" charset="0"/>
              </a:rPr>
              <a:t>Cu(CN)</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 + </a:t>
            </a:r>
            <a:r>
              <a:rPr lang="en-US" sz="1200" dirty="0" smtClean="0">
                <a:latin typeface="Times New Roman" pitchFamily="18" charset="0"/>
                <a:cs typeface="Times New Roman" pitchFamily="18" charset="0"/>
              </a:rPr>
              <a:t>K</a:t>
            </a:r>
            <a:r>
              <a:rPr lang="en-US" sz="1200" baseline="-25000" dirty="0" smtClean="0">
                <a:latin typeface="Times New Roman" pitchFamily="18" charset="0"/>
                <a:cs typeface="Times New Roman" pitchFamily="18" charset="0"/>
              </a:rPr>
              <a:t>2</a:t>
            </a:r>
            <a:r>
              <a:rPr lang="en-US" sz="1200" dirty="0" smtClean="0">
                <a:latin typeface="Times New Roman" pitchFamily="18" charset="0"/>
                <a:cs typeface="Times New Roman" pitchFamily="18" charset="0"/>
              </a:rPr>
              <a:t>SO</a:t>
            </a:r>
            <a:r>
              <a:rPr lang="en-US" sz="1200" baseline="-25000" dirty="0" smtClean="0">
                <a:latin typeface="Times New Roman" pitchFamily="18" charset="0"/>
                <a:cs typeface="Times New Roman" pitchFamily="18" charset="0"/>
              </a:rPr>
              <a:t>4</a:t>
            </a:r>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8. </a:t>
            </a:r>
            <a:r>
              <a:rPr lang="en-US" sz="1200" dirty="0">
                <a:latin typeface="Times New Roman" pitchFamily="18" charset="0"/>
                <a:cs typeface="Times New Roman" pitchFamily="18" charset="0"/>
              </a:rPr>
              <a:t>UF</a:t>
            </a:r>
            <a:r>
              <a:rPr lang="en-US" sz="1200" baseline="-25000" dirty="0">
                <a:latin typeface="Times New Roman" pitchFamily="18" charset="0"/>
                <a:cs typeface="Times New Roman" pitchFamily="18" charset="0"/>
              </a:rPr>
              <a:t>4</a:t>
            </a:r>
            <a:r>
              <a:rPr lang="en-US" sz="1200" dirty="0">
                <a:latin typeface="Times New Roman" pitchFamily="18" charset="0"/>
                <a:cs typeface="Times New Roman" pitchFamily="18" charset="0"/>
              </a:rPr>
              <a:t> + Mg </a:t>
            </a:r>
            <a:r>
              <a:rPr lang="en-US" sz="1200" dirty="0" smtClean="0">
                <a:latin typeface="Times New Roman" pitchFamily="18" charset="0"/>
                <a:cs typeface="Times New Roman" pitchFamily="18" charset="0"/>
                <a:sym typeface="Wingdings" pitchFamily="2" charset="2"/>
              </a:rPr>
              <a:t></a:t>
            </a:r>
            <a:r>
              <a:rPr lang="en-US" sz="1200" dirty="0" smtClean="0">
                <a:latin typeface="Times New Roman" pitchFamily="18" charset="0"/>
                <a:cs typeface="Times New Roman" pitchFamily="18" charset="0"/>
              </a:rPr>
              <a:t> </a:t>
            </a:r>
            <a:r>
              <a:rPr lang="en-US" sz="1200" dirty="0">
                <a:latin typeface="Times New Roman" pitchFamily="18" charset="0"/>
                <a:cs typeface="Times New Roman" pitchFamily="18" charset="0"/>
              </a:rPr>
              <a:t>MgF</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 + </a:t>
            </a:r>
            <a:r>
              <a:rPr lang="en-US" sz="1200" dirty="0" smtClean="0">
                <a:latin typeface="Times New Roman" pitchFamily="18" charset="0"/>
                <a:cs typeface="Times New Roman" pitchFamily="18" charset="0"/>
              </a:rPr>
              <a:t>U</a:t>
            </a: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9. </a:t>
            </a:r>
            <a:r>
              <a:rPr lang="en-US" sz="1200" dirty="0">
                <a:latin typeface="Times New Roman" pitchFamily="18" charset="0"/>
                <a:cs typeface="Times New Roman" pitchFamily="18" charset="0"/>
              </a:rPr>
              <a:t>N</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 + H</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 </a:t>
            </a:r>
            <a:r>
              <a:rPr lang="en-US" sz="1200" dirty="0" smtClean="0">
                <a:latin typeface="Times New Roman" pitchFamily="18" charset="0"/>
                <a:cs typeface="Times New Roman" pitchFamily="18" charset="0"/>
                <a:sym typeface="Wingdings" pitchFamily="2" charset="2"/>
              </a:rPr>
              <a:t></a:t>
            </a:r>
            <a:r>
              <a:rPr lang="en-US" sz="1200" dirty="0" smtClean="0">
                <a:latin typeface="Times New Roman" pitchFamily="18" charset="0"/>
                <a:cs typeface="Times New Roman" pitchFamily="18" charset="0"/>
              </a:rPr>
              <a:t> </a:t>
            </a:r>
            <a:r>
              <a:rPr lang="en-US" sz="1200" dirty="0">
                <a:latin typeface="Times New Roman" pitchFamily="18" charset="0"/>
                <a:cs typeface="Times New Roman" pitchFamily="18" charset="0"/>
              </a:rPr>
              <a:t>NH</a:t>
            </a:r>
            <a:r>
              <a:rPr lang="en-US" sz="1200" baseline="-25000" dirty="0">
                <a:latin typeface="Times New Roman" pitchFamily="18" charset="0"/>
                <a:cs typeface="Times New Roman" pitchFamily="18" charset="0"/>
              </a:rPr>
              <a:t>3</a:t>
            </a:r>
            <a:endParaRPr lang="en-US" sz="1200" dirty="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10. </a:t>
            </a:r>
            <a:r>
              <a:rPr lang="en-US" sz="1200" dirty="0">
                <a:latin typeface="Times New Roman" pitchFamily="18" charset="0"/>
                <a:cs typeface="Times New Roman" pitchFamily="18" charset="0"/>
              </a:rPr>
              <a:t>Fe(OH)</a:t>
            </a:r>
            <a:r>
              <a:rPr lang="en-US" sz="1200" baseline="-25000" dirty="0">
                <a:latin typeface="Times New Roman" pitchFamily="18" charset="0"/>
                <a:cs typeface="Times New Roman" pitchFamily="18" charset="0"/>
              </a:rPr>
              <a:t>3</a:t>
            </a:r>
            <a:r>
              <a:rPr lang="en-US" sz="1200" dirty="0">
                <a:latin typeface="Times New Roman" pitchFamily="18" charset="0"/>
                <a:cs typeface="Times New Roman" pitchFamily="18" charset="0"/>
              </a:rPr>
              <a:t> </a:t>
            </a:r>
            <a:r>
              <a:rPr lang="en-US" sz="1200" dirty="0" smtClean="0">
                <a:latin typeface="Times New Roman" pitchFamily="18" charset="0"/>
                <a:cs typeface="Times New Roman" pitchFamily="18" charset="0"/>
                <a:sym typeface="Wingdings" pitchFamily="2" charset="2"/>
              </a:rPr>
              <a:t></a:t>
            </a:r>
            <a:r>
              <a:rPr lang="en-US" sz="1200" dirty="0" smtClean="0">
                <a:latin typeface="Times New Roman" pitchFamily="18" charset="0"/>
                <a:cs typeface="Times New Roman" pitchFamily="18" charset="0"/>
              </a:rPr>
              <a:t> </a:t>
            </a:r>
            <a:r>
              <a:rPr lang="en-US" sz="1200" dirty="0">
                <a:latin typeface="Times New Roman" pitchFamily="18" charset="0"/>
                <a:cs typeface="Times New Roman" pitchFamily="18" charset="0"/>
              </a:rPr>
              <a:t>Fe</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r>
              <a:rPr lang="en-US" sz="1200" baseline="-25000" dirty="0">
                <a:latin typeface="Times New Roman" pitchFamily="18" charset="0"/>
                <a:cs typeface="Times New Roman" pitchFamily="18" charset="0"/>
              </a:rPr>
              <a:t>3</a:t>
            </a:r>
            <a:r>
              <a:rPr lang="en-US" sz="1200" dirty="0">
                <a:latin typeface="Times New Roman" pitchFamily="18" charset="0"/>
                <a:cs typeface="Times New Roman" pitchFamily="18" charset="0"/>
              </a:rPr>
              <a:t> + H</a:t>
            </a:r>
            <a:r>
              <a:rPr lang="en-US" sz="1200" baseline="-25000" dirty="0">
                <a:latin typeface="Times New Roman" pitchFamily="18" charset="0"/>
                <a:cs typeface="Times New Roman" pitchFamily="18" charset="0"/>
              </a:rPr>
              <a:t>2</a:t>
            </a:r>
            <a:r>
              <a:rPr lang="en-US" sz="1200" dirty="0">
                <a:latin typeface="Times New Roman" pitchFamily="18" charset="0"/>
                <a:cs typeface="Times New Roman" pitchFamily="18" charset="0"/>
              </a:rPr>
              <a:t>O</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E.  MOLARITY</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1.  Jane mixes 1 mole of sodium chloride into 1 L of water.  What is the </a:t>
            </a:r>
            <a:r>
              <a:rPr lang="en-US" sz="1200" dirty="0" err="1" smtClean="0">
                <a:latin typeface="Times New Roman" pitchFamily="18" charset="0"/>
                <a:cs typeface="Times New Roman" pitchFamily="18" charset="0"/>
              </a:rPr>
              <a:t>molarity</a:t>
            </a:r>
            <a:r>
              <a:rPr lang="en-US" sz="1200" dirty="0" smtClean="0">
                <a:latin typeface="Times New Roman" pitchFamily="18" charset="0"/>
                <a:cs typeface="Times New Roman" pitchFamily="18" charset="0"/>
              </a:rPr>
              <a:t> of her solution?</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2.  Zachariah adds 3 moles of potassium hydroxide to 6 L of water.  What is the </a:t>
            </a:r>
            <a:r>
              <a:rPr lang="en-US" sz="1200" dirty="0" err="1" smtClean="0">
                <a:latin typeface="Times New Roman" pitchFamily="18" charset="0"/>
                <a:cs typeface="Times New Roman" pitchFamily="18" charset="0"/>
              </a:rPr>
              <a:t>molarity</a:t>
            </a:r>
            <a:r>
              <a:rPr lang="en-US" sz="1200" dirty="0" smtClean="0">
                <a:latin typeface="Times New Roman" pitchFamily="18" charset="0"/>
                <a:cs typeface="Times New Roman" pitchFamily="18" charset="0"/>
              </a:rPr>
              <a:t> of the resulting solution?</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3.  James mixes 35 moles of sodium iodide into 70 L of water.  What is the </a:t>
            </a:r>
            <a:r>
              <a:rPr lang="en-US" sz="1200" dirty="0" err="1" smtClean="0">
                <a:latin typeface="Times New Roman" pitchFamily="18" charset="0"/>
                <a:cs typeface="Times New Roman" pitchFamily="18" charset="0"/>
              </a:rPr>
              <a:t>molarity</a:t>
            </a:r>
            <a:r>
              <a:rPr lang="en-US" sz="1200" dirty="0">
                <a:latin typeface="Times New Roman" pitchFamily="18" charset="0"/>
                <a:cs typeface="Times New Roman" pitchFamily="18" charset="0"/>
              </a:rPr>
              <a:t> </a:t>
            </a:r>
            <a:r>
              <a:rPr lang="en-US" sz="1200" dirty="0" smtClean="0">
                <a:latin typeface="Times New Roman" pitchFamily="18" charset="0"/>
                <a:cs typeface="Times New Roman" pitchFamily="18" charset="0"/>
              </a:rPr>
              <a:t>of the solution?</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4.  Sandy wants to make 6 L of a 4 molar solution of barium sulfate.  How many moles of barium sulfate should she add?  </a:t>
            </a:r>
            <a:endParaRPr lang="en-US" sz="12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6858000" cy="8402300"/>
          </a:xfrm>
          <a:prstGeom prst="rect">
            <a:avLst/>
          </a:prstGeom>
          <a:noFill/>
        </p:spPr>
        <p:txBody>
          <a:bodyPr wrap="square" rtlCol="0">
            <a:spAutoFit/>
          </a:bodyPr>
          <a:lstStyle/>
          <a:p>
            <a:r>
              <a:rPr lang="en-US" sz="1200" dirty="0" smtClean="0">
                <a:latin typeface="Times New Roman" pitchFamily="18" charset="0"/>
                <a:cs typeface="Times New Roman" pitchFamily="18" charset="0"/>
              </a:rPr>
              <a:t>5.  How many moles of silver nitrate would you need to add to 7 L of water to make an 8 molar solution?</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6.  How many moles of calcium nitrate would you need to add to 89 L of water to make a 65 molar solution?</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7.  How many moles are there in 10 L of a 6 molar solution of lithium hydroxide?</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8.  How many liters of water would you need to make a 7 molar solution using 90 moles of sodium hydroxide?</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9.  Suzy has 16 moles of zinc sulfate.  How many liters of water does she need to make a 16 molar solution?</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10.  How many liters of water are there in a 7 molar solution with 14 moles of tungsten iodide in it?</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F.  BRING IT ALL TOGETHER</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1.  How many grams of KOH does Duane need to make 7 L of a 6 M solution?</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2.  How many moles of water are there in 4,500 </a:t>
            </a:r>
            <a:r>
              <a:rPr lang="en-US" sz="1200" dirty="0" err="1" smtClean="0">
                <a:latin typeface="Times New Roman" pitchFamily="18" charset="0"/>
                <a:cs typeface="Times New Roman" pitchFamily="18" charset="0"/>
              </a:rPr>
              <a:t>mL</a:t>
            </a:r>
            <a:r>
              <a:rPr lang="en-US" sz="1200" dirty="0" smtClean="0">
                <a:latin typeface="Times New Roman" pitchFamily="18" charset="0"/>
                <a:cs typeface="Times New Roman" pitchFamily="18" charset="0"/>
              </a:rPr>
              <a:t>?</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3.  How many moles of sulfur would it take to fill up three, 2 L pop bottles?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6858000" cy="6001643"/>
          </a:xfrm>
          <a:prstGeom prst="rect">
            <a:avLst/>
          </a:prstGeom>
          <a:noFill/>
        </p:spPr>
        <p:txBody>
          <a:bodyPr wrap="square" rtlCol="0">
            <a:spAutoFit/>
          </a:bodyPr>
          <a:lstStyle/>
          <a:p>
            <a:r>
              <a:rPr lang="en-US" sz="1200" dirty="0" smtClean="0">
                <a:latin typeface="Times New Roman" pitchFamily="18" charset="0"/>
                <a:cs typeface="Times New Roman" pitchFamily="18" charset="0"/>
              </a:rPr>
              <a:t>4.  How many moles of tungsten are there in 45 cubic centimeters?</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5.  How many grams of </a:t>
            </a:r>
            <a:r>
              <a:rPr lang="en-US" sz="1200" dirty="0" err="1" smtClean="0">
                <a:latin typeface="Times New Roman" pitchFamily="18" charset="0"/>
                <a:cs typeface="Times New Roman" pitchFamily="18" charset="0"/>
              </a:rPr>
              <a:t>LiCl</a:t>
            </a:r>
            <a:r>
              <a:rPr lang="en-US" sz="1200" dirty="0" smtClean="0">
                <a:latin typeface="Times New Roman" pitchFamily="18" charset="0"/>
                <a:cs typeface="Times New Roman" pitchFamily="18" charset="0"/>
              </a:rPr>
              <a:t> would you need to make 5 L of a 10 M solution?</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6.  How many moles of water would you need to fill a pool that holds 30,000 L?</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7.  How many grams of cadmium would it take to make a 3 L of a 1 M solution?</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8.  How many grams of helium are there in 2,500 L at STP?</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r>
              <a:rPr lang="en-US" sz="1200" dirty="0" smtClean="0">
                <a:latin typeface="Times New Roman" pitchFamily="18" charset="0"/>
                <a:cs typeface="Times New Roman" pitchFamily="18" charset="0"/>
              </a:rPr>
              <a:t>9.  How many grams of fluorine are there in 9,000 L at STP?</a:t>
            </a: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endParaRPr lang="en-US" sz="1200" dirty="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10.  How many grams of oxygen would it take to fill 50, 2-L pop bottles at STP?</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TotalTime>
  <Words>1022</Words>
  <Application>Microsoft Office PowerPoint</Application>
  <PresentationFormat>On-screen Show (4:3)</PresentationFormat>
  <Paragraphs>295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Owner</dc:creator>
  <cp:lastModifiedBy>David Syracuse</cp:lastModifiedBy>
  <cp:revision>45</cp:revision>
  <cp:lastPrinted>2013-09-27T12:28:20Z</cp:lastPrinted>
  <dcterms:created xsi:type="dcterms:W3CDTF">2013-06-18T16:04:22Z</dcterms:created>
  <dcterms:modified xsi:type="dcterms:W3CDTF">2013-09-27T12:28:27Z</dcterms:modified>
</cp:coreProperties>
</file>