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63" r:id="rId8"/>
    <p:sldId id="261" r:id="rId9"/>
    <p:sldId id="262" r:id="rId10"/>
    <p:sldId id="264" r:id="rId11"/>
    <p:sldId id="266" r:id="rId12"/>
    <p:sldId id="267" r:id="rId13"/>
    <p:sldId id="305" r:id="rId14"/>
    <p:sldId id="288" r:id="rId15"/>
    <p:sldId id="291" r:id="rId16"/>
    <p:sldId id="292" r:id="rId17"/>
    <p:sldId id="268" r:id="rId18"/>
    <p:sldId id="269" r:id="rId19"/>
    <p:sldId id="272" r:id="rId20"/>
    <p:sldId id="270" r:id="rId21"/>
    <p:sldId id="273" r:id="rId22"/>
    <p:sldId id="271" r:id="rId23"/>
    <p:sldId id="274" r:id="rId24"/>
    <p:sldId id="275" r:id="rId25"/>
    <p:sldId id="276" r:id="rId26"/>
    <p:sldId id="277" r:id="rId27"/>
    <p:sldId id="294" r:id="rId28"/>
    <p:sldId id="295" r:id="rId29"/>
    <p:sldId id="278" r:id="rId30"/>
    <p:sldId id="296" r:id="rId31"/>
    <p:sldId id="297" r:id="rId32"/>
    <p:sldId id="298" r:id="rId33"/>
    <p:sldId id="279" r:id="rId34"/>
    <p:sldId id="280" r:id="rId35"/>
    <p:sldId id="281" r:id="rId36"/>
    <p:sldId id="282" r:id="rId37"/>
    <p:sldId id="287" r:id="rId38"/>
    <p:sldId id="283" r:id="rId39"/>
    <p:sldId id="284" r:id="rId40"/>
    <p:sldId id="285" r:id="rId41"/>
    <p:sldId id="286" r:id="rId42"/>
    <p:sldId id="299" r:id="rId43"/>
    <p:sldId id="300" r:id="rId44"/>
    <p:sldId id="301" r:id="rId45"/>
    <p:sldId id="303" r:id="rId46"/>
    <p:sldId id="302" r:id="rId47"/>
    <p:sldId id="293" r:id="rId48"/>
    <p:sldId id="304" r:id="rId49"/>
    <p:sldId id="289" r:id="rId50"/>
    <p:sldId id="29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2130" y="-258"/>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6918E1-191E-4F20-970D-877EC7A94903}" type="datetimeFigureOut">
              <a:rPr lang="en-US" smtClean="0"/>
              <a:pPr/>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C6359-399C-4611-B857-0EAC167BB1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6918E1-191E-4F20-970D-877EC7A94903}" type="datetimeFigureOut">
              <a:rPr lang="en-US" smtClean="0"/>
              <a:pPr/>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C6359-399C-4611-B857-0EAC167BB1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6918E1-191E-4F20-970D-877EC7A94903}" type="datetimeFigureOut">
              <a:rPr lang="en-US" smtClean="0"/>
              <a:pPr/>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C6359-399C-4611-B857-0EAC167BB1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6918E1-191E-4F20-970D-877EC7A94903}" type="datetimeFigureOut">
              <a:rPr lang="en-US" smtClean="0"/>
              <a:pPr/>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C6359-399C-4611-B857-0EAC167BB1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6918E1-191E-4F20-970D-877EC7A94903}" type="datetimeFigureOut">
              <a:rPr lang="en-US" smtClean="0"/>
              <a:pPr/>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C6359-399C-4611-B857-0EAC167BB1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6918E1-191E-4F20-970D-877EC7A94903}" type="datetimeFigureOut">
              <a:rPr lang="en-US" smtClean="0"/>
              <a:pPr/>
              <a:t>3/30/2012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C6359-399C-4611-B857-0EAC167BB1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6918E1-191E-4F20-970D-877EC7A94903}" type="datetimeFigureOut">
              <a:rPr lang="en-US" smtClean="0"/>
              <a:pPr/>
              <a:t>3/30/2012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C6359-399C-4611-B857-0EAC167BB1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6918E1-191E-4F20-970D-877EC7A94903}" type="datetimeFigureOut">
              <a:rPr lang="en-US" smtClean="0"/>
              <a:pPr/>
              <a:t>3/30/2012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C6359-399C-4611-B857-0EAC167BB1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918E1-191E-4F20-970D-877EC7A94903}" type="datetimeFigureOut">
              <a:rPr lang="en-US" smtClean="0"/>
              <a:pPr/>
              <a:t>3/30/2012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C6359-399C-4611-B857-0EAC167BB1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918E1-191E-4F20-970D-877EC7A94903}" type="datetimeFigureOut">
              <a:rPr lang="en-US" smtClean="0"/>
              <a:pPr/>
              <a:t>3/30/2012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C6359-399C-4611-B857-0EAC167BB1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918E1-191E-4F20-970D-877EC7A94903}" type="datetimeFigureOut">
              <a:rPr lang="en-US" smtClean="0"/>
              <a:pPr/>
              <a:t>3/30/2012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C6359-399C-4611-B857-0EAC167BB1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918E1-191E-4F20-970D-877EC7A94903}" type="datetimeFigureOut">
              <a:rPr lang="en-US" smtClean="0"/>
              <a:pPr/>
              <a:t>3/30/2012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C6359-399C-4611-B857-0EAC167BB1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Siever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Radon_gas"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en.wikipedia.org/wiki/TNT_equivale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aleofunivers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5799" y="304800"/>
            <a:ext cx="7730001" cy="1862048"/>
          </a:xfrm>
          <a:prstGeom prst="rect">
            <a:avLst/>
          </a:prstGeom>
          <a:noFill/>
        </p:spPr>
        <p:txBody>
          <a:bodyPr wrap="none" rtlCol="0">
            <a:spAutoFit/>
          </a:bodyPr>
          <a:lstStyle/>
          <a:p>
            <a:r>
              <a:rPr lang="en-US" sz="11500" dirty="0" smtClean="0">
                <a:latin typeface="Eras Bold ITC" pitchFamily="34" charset="0"/>
              </a:rPr>
              <a:t>Chemistry</a:t>
            </a:r>
            <a:endParaRPr lang="en-US" sz="11500" dirty="0">
              <a:latin typeface="Eras Bold ITC" pitchFamily="34" charset="0"/>
            </a:endParaRPr>
          </a:p>
        </p:txBody>
      </p:sp>
      <p:sp>
        <p:nvSpPr>
          <p:cNvPr id="5" name="TextBox 4"/>
          <p:cNvSpPr txBox="1"/>
          <p:nvPr/>
        </p:nvSpPr>
        <p:spPr>
          <a:xfrm>
            <a:off x="327049" y="2514600"/>
            <a:ext cx="8664551" cy="3416320"/>
          </a:xfrm>
          <a:prstGeom prst="rect">
            <a:avLst/>
          </a:prstGeom>
          <a:noFill/>
        </p:spPr>
        <p:txBody>
          <a:bodyPr wrap="none" rtlCol="0">
            <a:spAutoFit/>
          </a:bodyPr>
          <a:lstStyle/>
          <a:p>
            <a:r>
              <a:rPr lang="en-US" sz="7200" dirty="0" smtClean="0">
                <a:latin typeface="Eras Bold ITC" pitchFamily="34" charset="0"/>
              </a:rPr>
              <a:t>Part III:</a:t>
            </a:r>
          </a:p>
          <a:p>
            <a:r>
              <a:rPr lang="en-US" sz="7200" dirty="0" smtClean="0">
                <a:latin typeface="Eras Bold ITC" pitchFamily="34" charset="0"/>
              </a:rPr>
              <a:t>  See you later;</a:t>
            </a:r>
          </a:p>
          <a:p>
            <a:r>
              <a:rPr lang="en-US" sz="7200" dirty="0">
                <a:latin typeface="Eras Bold ITC" pitchFamily="34" charset="0"/>
              </a:rPr>
              <a:t> </a:t>
            </a:r>
            <a:r>
              <a:rPr lang="en-US" sz="7200" dirty="0" smtClean="0">
                <a:latin typeface="Eras Bold ITC" pitchFamily="34" charset="0"/>
              </a:rPr>
              <a:t>    I’m </a:t>
            </a:r>
            <a:r>
              <a:rPr lang="en-US" sz="7200" dirty="0" err="1" smtClean="0">
                <a:latin typeface="Eras Bold ITC" pitchFamily="34" charset="0"/>
              </a:rPr>
              <a:t>goin</a:t>
            </a:r>
            <a:r>
              <a:rPr lang="en-US" sz="7200" dirty="0" smtClean="0">
                <a:latin typeface="Eras Bold ITC" pitchFamily="34" charset="0"/>
              </a:rPr>
              <a:t>’ fission</a:t>
            </a:r>
            <a:endParaRPr lang="en-US" sz="7200" dirty="0">
              <a:latin typeface="Eras Bold IT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30997"/>
          </a:xfrm>
          <a:prstGeom prst="rect">
            <a:avLst/>
          </a:prstGeom>
        </p:spPr>
        <p:txBody>
          <a:bodyPr wrap="square">
            <a:spAutoFit/>
          </a:bodyPr>
          <a:lstStyle/>
          <a:p>
            <a:r>
              <a:rPr lang="en-US" sz="4800" dirty="0" smtClean="0">
                <a:latin typeface="Eras Bold ITC" pitchFamily="34" charset="0"/>
              </a:rPr>
              <a:t>Ionization Energy</a:t>
            </a:r>
          </a:p>
        </p:txBody>
      </p:sp>
      <p:sp>
        <p:nvSpPr>
          <p:cNvPr id="5" name="Rectangle 4"/>
          <p:cNvSpPr/>
          <p:nvPr/>
        </p:nvSpPr>
        <p:spPr>
          <a:xfrm>
            <a:off x="3733800" y="3124200"/>
            <a:ext cx="5410200" cy="830997"/>
          </a:xfrm>
          <a:prstGeom prst="rect">
            <a:avLst/>
          </a:prstGeom>
        </p:spPr>
        <p:txBody>
          <a:bodyPr wrap="square">
            <a:spAutoFit/>
          </a:bodyPr>
          <a:lstStyle/>
          <a:p>
            <a:r>
              <a:rPr lang="en-US" sz="4800" dirty="0" smtClean="0">
                <a:latin typeface="Eras Bold ITC" pitchFamily="34" charset="0"/>
              </a:rPr>
              <a:t>Nuclear reaction</a:t>
            </a:r>
          </a:p>
        </p:txBody>
      </p:sp>
      <p:sp>
        <p:nvSpPr>
          <p:cNvPr id="6" name="Rectangle 5"/>
          <p:cNvSpPr/>
          <p:nvPr/>
        </p:nvSpPr>
        <p:spPr>
          <a:xfrm>
            <a:off x="152400" y="4419600"/>
            <a:ext cx="8829661" cy="1200329"/>
          </a:xfrm>
          <a:prstGeom prst="rect">
            <a:avLst/>
          </a:prstGeom>
        </p:spPr>
        <p:txBody>
          <a:bodyPr wrap="none">
            <a:spAutoFit/>
          </a:bodyPr>
          <a:lstStyle/>
          <a:p>
            <a:r>
              <a:rPr lang="en-US" sz="3600" b="1" dirty="0" smtClean="0">
                <a:solidFill>
                  <a:srgbClr val="FF0000"/>
                </a:solidFill>
                <a:latin typeface="Eras Bold ITC" pitchFamily="34" charset="0"/>
              </a:rPr>
              <a:t>Uranium – </a:t>
            </a:r>
          </a:p>
          <a:p>
            <a:r>
              <a:rPr lang="en-US" sz="3600" b="1" dirty="0" smtClean="0">
                <a:solidFill>
                  <a:srgbClr val="FF0000"/>
                </a:solidFill>
                <a:latin typeface="Eras Bold ITC" pitchFamily="34" charset="0"/>
              </a:rPr>
              <a:t>    3.20435292 × 10</a:t>
            </a:r>
            <a:r>
              <a:rPr lang="en-US" sz="3600" b="1" baseline="30000" dirty="0" smtClean="0">
                <a:solidFill>
                  <a:srgbClr val="FF0000"/>
                </a:solidFill>
                <a:latin typeface="Eras Bold ITC" pitchFamily="34" charset="0"/>
              </a:rPr>
              <a:t>-11</a:t>
            </a:r>
            <a:r>
              <a:rPr lang="en-US" sz="3600" b="1" dirty="0" smtClean="0">
                <a:solidFill>
                  <a:srgbClr val="FF0000"/>
                </a:solidFill>
                <a:latin typeface="Eras Bold ITC" pitchFamily="34" charset="0"/>
              </a:rPr>
              <a:t> joules per atom</a:t>
            </a:r>
            <a:endParaRPr lang="en-US" sz="3600" dirty="0">
              <a:solidFill>
                <a:srgbClr val="FF0000"/>
              </a:solidFill>
              <a:latin typeface="Eras Bold ITC" pitchFamily="34" charset="0"/>
            </a:endParaRPr>
          </a:p>
        </p:txBody>
      </p:sp>
      <p:sp>
        <p:nvSpPr>
          <p:cNvPr id="7" name="Rectangle 6"/>
          <p:cNvSpPr/>
          <p:nvPr/>
        </p:nvSpPr>
        <p:spPr>
          <a:xfrm>
            <a:off x="1066800" y="1371600"/>
            <a:ext cx="7010400" cy="646331"/>
          </a:xfrm>
          <a:prstGeom prst="rect">
            <a:avLst/>
          </a:prstGeom>
        </p:spPr>
        <p:txBody>
          <a:bodyPr wrap="square">
            <a:spAutoFit/>
          </a:bodyPr>
          <a:lstStyle/>
          <a:p>
            <a:r>
              <a:rPr lang="en-US" sz="3600" dirty="0" smtClean="0">
                <a:solidFill>
                  <a:srgbClr val="FF0000"/>
                </a:solidFill>
                <a:latin typeface="Eras Bold ITC" pitchFamily="34" charset="0"/>
              </a:rPr>
              <a:t>Uranium </a:t>
            </a:r>
            <a:r>
              <a:rPr lang="en-US" sz="3600" dirty="0" smtClean="0">
                <a:solidFill>
                  <a:srgbClr val="FF0000"/>
                </a:solidFill>
                <a:latin typeface="Eras Bold ITC" pitchFamily="34" charset="0"/>
              </a:rPr>
              <a:t>– 584,000 J/mol </a:t>
            </a:r>
            <a:endParaRPr lang="en-US" sz="3600" dirty="0" smtClean="0">
              <a:solidFill>
                <a:srgbClr val="FF0000"/>
              </a:solidFill>
              <a:latin typeface="Eras Bold IT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01643"/>
          </a:xfrm>
          <a:prstGeom prst="rect">
            <a:avLst/>
          </a:prstGeom>
        </p:spPr>
        <p:txBody>
          <a:bodyPr wrap="square">
            <a:spAutoFit/>
          </a:bodyPr>
          <a:lstStyle/>
          <a:p>
            <a:r>
              <a:rPr lang="en-US" sz="4800" dirty="0" smtClean="0">
                <a:latin typeface="Eras Bold ITC" pitchFamily="34" charset="0"/>
              </a:rPr>
              <a:t>But…</a:t>
            </a:r>
          </a:p>
          <a:p>
            <a:endParaRPr lang="en-US" sz="4800" dirty="0" smtClean="0">
              <a:latin typeface="Eras Bold ITC" pitchFamily="34" charset="0"/>
            </a:endParaRPr>
          </a:p>
          <a:p>
            <a:r>
              <a:rPr lang="en-US" sz="4800" dirty="0" smtClean="0">
                <a:latin typeface="Eras Bold ITC" pitchFamily="34" charset="0"/>
              </a:rPr>
              <a:t>1 mole is 6.02 x 10</a:t>
            </a:r>
            <a:r>
              <a:rPr lang="en-US" sz="4800" baseline="30000" dirty="0" smtClean="0">
                <a:latin typeface="Eras Bold ITC" pitchFamily="34" charset="0"/>
              </a:rPr>
              <a:t>23</a:t>
            </a:r>
            <a:r>
              <a:rPr lang="en-US" sz="4800" dirty="0" smtClean="0">
                <a:latin typeface="Eras Bold ITC" pitchFamily="34" charset="0"/>
              </a:rPr>
              <a:t> atoms of uranium.</a:t>
            </a:r>
          </a:p>
          <a:p>
            <a:endParaRPr lang="en-US" sz="4800" dirty="0" smtClean="0">
              <a:latin typeface="Eras Bold ITC" pitchFamily="34" charset="0"/>
            </a:endParaRPr>
          </a:p>
          <a:p>
            <a:r>
              <a:rPr lang="en-US" sz="4800" dirty="0" smtClean="0">
                <a:latin typeface="Eras Bold ITC" pitchFamily="34" charset="0"/>
              </a:rPr>
              <a:t>             So…</a:t>
            </a:r>
          </a:p>
          <a:p>
            <a:endParaRPr lang="en-US" sz="4800" dirty="0" smtClean="0">
              <a:latin typeface="Eras Bold ITC" pitchFamily="34" charset="0"/>
            </a:endParaRPr>
          </a:p>
          <a:p>
            <a:r>
              <a:rPr lang="en-US" sz="4800" dirty="0" smtClean="0">
                <a:latin typeface="Eras Bold ITC" pitchFamily="34" charset="0"/>
              </a:rPr>
              <a:t>That’s 1.928 x 10</a:t>
            </a:r>
            <a:r>
              <a:rPr lang="en-US" sz="4800" baseline="30000" dirty="0" smtClean="0">
                <a:latin typeface="Eras Bold ITC" pitchFamily="34" charset="0"/>
              </a:rPr>
              <a:t>13</a:t>
            </a:r>
            <a:r>
              <a:rPr lang="en-US" sz="4800" dirty="0" smtClean="0">
                <a:latin typeface="Eras Bold ITC" pitchFamily="34" charset="0"/>
              </a:rPr>
              <a:t> J/mol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740307"/>
          </a:xfrm>
          <a:prstGeom prst="rect">
            <a:avLst/>
          </a:prstGeom>
        </p:spPr>
        <p:txBody>
          <a:bodyPr wrap="square">
            <a:spAutoFit/>
          </a:bodyPr>
          <a:lstStyle/>
          <a:p>
            <a:r>
              <a:rPr lang="en-US" sz="4800" dirty="0" smtClean="0">
                <a:latin typeface="Eras Bold ITC" pitchFamily="34" charset="0"/>
              </a:rPr>
              <a:t>1 g of uranium = 1 MW of electricity </a:t>
            </a:r>
          </a:p>
          <a:p>
            <a:endParaRPr lang="en-US" sz="4800" dirty="0" smtClean="0">
              <a:latin typeface="Eras Bold ITC" pitchFamily="34" charset="0"/>
            </a:endParaRPr>
          </a:p>
          <a:p>
            <a:r>
              <a:rPr lang="en-US" sz="4800" dirty="0" smtClean="0">
                <a:latin typeface="Eras Bold ITC" pitchFamily="34" charset="0"/>
              </a:rPr>
              <a:t>That’s as much as 3 tons of coal or 600 gallons of oil.</a:t>
            </a:r>
          </a:p>
          <a:p>
            <a:endParaRPr lang="en-US" sz="4800" dirty="0" smtClean="0">
              <a:latin typeface="Eras Bold ITC" pitchFamily="34" charset="0"/>
            </a:endParaRPr>
          </a:p>
          <a:p>
            <a:r>
              <a:rPr lang="en-US" sz="4800" dirty="0" smtClean="0">
                <a:latin typeface="Eras Bold ITC" pitchFamily="34" charset="0"/>
              </a:rPr>
              <a:t>1 mol uranium = 238 g</a:t>
            </a:r>
          </a:p>
          <a:p>
            <a:endParaRPr lang="en-US" sz="4800" dirty="0" smtClean="0">
              <a:latin typeface="Eras Bold ITC" pitchFamily="34" charset="0"/>
            </a:endParaRPr>
          </a:p>
          <a:p>
            <a:r>
              <a:rPr lang="en-US" sz="4800" dirty="0" smtClean="0">
                <a:latin typeface="Eras Bold ITC" pitchFamily="34" charset="0"/>
              </a:rPr>
              <a:t>That’s 238 MW per mole!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Fuel comparison"/>
          <p:cNvPicPr>
            <a:picLocks noChangeAspect="1" noChangeArrowheads="1"/>
          </p:cNvPicPr>
          <p:nvPr/>
        </p:nvPicPr>
        <p:blipFill>
          <a:blip r:embed="rId2" cstate="print"/>
          <a:srcRect/>
          <a:stretch>
            <a:fillRect/>
          </a:stretch>
        </p:blipFill>
        <p:spPr bwMode="auto">
          <a:xfrm>
            <a:off x="685800" y="1143000"/>
            <a:ext cx="7787802" cy="4495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555641"/>
          </a:xfrm>
          <a:prstGeom prst="rect">
            <a:avLst/>
          </a:prstGeom>
        </p:spPr>
        <p:txBody>
          <a:bodyPr wrap="square">
            <a:spAutoFit/>
          </a:bodyPr>
          <a:lstStyle/>
          <a:p>
            <a:r>
              <a:rPr lang="en-US" sz="4800" dirty="0" smtClean="0">
                <a:latin typeface="Eras Bold ITC" pitchFamily="34" charset="0"/>
              </a:rPr>
              <a:t>Isotopes – different number of neutrons</a:t>
            </a:r>
          </a:p>
          <a:p>
            <a:endParaRPr lang="en-US" sz="4800" dirty="0" smtClean="0">
              <a:latin typeface="Eras Bold ITC" pitchFamily="34" charset="0"/>
            </a:endParaRPr>
          </a:p>
          <a:p>
            <a:endParaRPr lang="en-US" sz="4800" dirty="0" smtClean="0">
              <a:latin typeface="Eras Bold ITC" pitchFamily="34" charset="0"/>
            </a:endParaRPr>
          </a:p>
          <a:p>
            <a:endParaRPr lang="en-US" sz="4800" dirty="0" smtClean="0">
              <a:latin typeface="Eras Bold ITC" pitchFamily="34" charset="0"/>
            </a:endParaRPr>
          </a:p>
          <a:p>
            <a:endParaRPr lang="en-US" sz="4800" dirty="0" smtClean="0">
              <a:latin typeface="Eras Bold ITC" pitchFamily="34" charset="0"/>
            </a:endParaRPr>
          </a:p>
          <a:p>
            <a:r>
              <a:rPr lang="en-US" sz="4400" dirty="0" smtClean="0">
                <a:latin typeface="Eras Bold ITC" pitchFamily="34" charset="0"/>
              </a:rPr>
              <a:t>CHANGING THE NUMBER OF PROTONS CHANGES THE ELEMENT!  -- “Transmutation”</a:t>
            </a:r>
            <a:endParaRPr lang="en-US" sz="4000" dirty="0" smtClean="0">
              <a:latin typeface="Eras Bold ITC" pitchFamily="34" charset="0"/>
            </a:endParaRPr>
          </a:p>
        </p:txBody>
      </p:sp>
      <p:sp>
        <p:nvSpPr>
          <p:cNvPr id="5" name="Rectangle 4"/>
          <p:cNvSpPr/>
          <p:nvPr/>
        </p:nvSpPr>
        <p:spPr>
          <a:xfrm>
            <a:off x="1143000" y="2316540"/>
            <a:ext cx="7010400" cy="1569660"/>
          </a:xfrm>
          <a:prstGeom prst="rect">
            <a:avLst/>
          </a:prstGeom>
        </p:spPr>
        <p:txBody>
          <a:bodyPr wrap="square">
            <a:spAutoFit/>
          </a:bodyPr>
          <a:lstStyle/>
          <a:p>
            <a:r>
              <a:rPr lang="en-US" sz="4800" baseline="30000" dirty="0" smtClean="0">
                <a:latin typeface="Eras Bold ITC" pitchFamily="34" charset="0"/>
              </a:rPr>
              <a:t>14</a:t>
            </a:r>
            <a:r>
              <a:rPr lang="en-US" sz="4800" dirty="0" smtClean="0">
                <a:latin typeface="Eras Bold ITC" pitchFamily="34" charset="0"/>
              </a:rPr>
              <a:t>C – “carbon 14”</a:t>
            </a:r>
          </a:p>
          <a:p>
            <a:r>
              <a:rPr lang="en-US" sz="4800" baseline="30000" dirty="0" smtClean="0">
                <a:latin typeface="Eras Bold ITC" pitchFamily="34" charset="0"/>
              </a:rPr>
              <a:t>235</a:t>
            </a:r>
            <a:r>
              <a:rPr lang="en-US" sz="4800" dirty="0" smtClean="0">
                <a:latin typeface="Eras Bold ITC" pitchFamily="34" charset="0"/>
              </a:rPr>
              <a:t>U – “uranium 235”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229600" cy="830997"/>
          </a:xfrm>
          <a:prstGeom prst="rect">
            <a:avLst/>
          </a:prstGeom>
        </p:spPr>
        <p:txBody>
          <a:bodyPr wrap="square">
            <a:spAutoFit/>
          </a:bodyPr>
          <a:lstStyle/>
          <a:p>
            <a:r>
              <a:rPr lang="en-US" sz="4800" dirty="0" smtClean="0">
                <a:latin typeface="Eras Bold ITC" pitchFamily="34" charset="0"/>
              </a:rPr>
              <a:t>Radiation Units</a:t>
            </a:r>
          </a:p>
        </p:txBody>
      </p:sp>
      <p:sp>
        <p:nvSpPr>
          <p:cNvPr id="5" name="Rectangle 4"/>
          <p:cNvSpPr/>
          <p:nvPr/>
        </p:nvSpPr>
        <p:spPr>
          <a:xfrm>
            <a:off x="0" y="1219200"/>
            <a:ext cx="8229600" cy="4524315"/>
          </a:xfrm>
          <a:prstGeom prst="rect">
            <a:avLst/>
          </a:prstGeom>
        </p:spPr>
        <p:txBody>
          <a:bodyPr wrap="square">
            <a:spAutoFit/>
          </a:bodyPr>
          <a:lstStyle/>
          <a:p>
            <a:r>
              <a:rPr lang="en-US" sz="4800" dirty="0" err="1" smtClean="0">
                <a:latin typeface="Eras Bold ITC" pitchFamily="34" charset="0"/>
              </a:rPr>
              <a:t>Sievert</a:t>
            </a:r>
            <a:r>
              <a:rPr lang="en-US" sz="4800" dirty="0" smtClean="0">
                <a:latin typeface="Eras Bold ITC" pitchFamily="34" charset="0"/>
              </a:rPr>
              <a:t> (</a:t>
            </a:r>
            <a:r>
              <a:rPr lang="en-US" sz="4800" dirty="0" err="1" smtClean="0">
                <a:latin typeface="Eras Bold ITC" pitchFamily="34" charset="0"/>
              </a:rPr>
              <a:t>Sv</a:t>
            </a:r>
            <a:r>
              <a:rPr lang="en-US" sz="4800" dirty="0" smtClean="0">
                <a:latin typeface="Eras Bold ITC" pitchFamily="34" charset="0"/>
              </a:rPr>
              <a:t>):  Dose Equivalent Radiation</a:t>
            </a:r>
          </a:p>
          <a:p>
            <a:endParaRPr lang="en-US" sz="4800" dirty="0" smtClean="0">
              <a:latin typeface="Eras Bold ITC" pitchFamily="34" charset="0"/>
            </a:endParaRPr>
          </a:p>
          <a:p>
            <a:r>
              <a:rPr lang="en-US" sz="4800" dirty="0" smtClean="0">
                <a:latin typeface="Eras Bold ITC" pitchFamily="34" charset="0"/>
              </a:rPr>
              <a:t>Named after</a:t>
            </a:r>
          </a:p>
          <a:p>
            <a:r>
              <a:rPr lang="en-US" sz="4800" dirty="0" smtClean="0">
                <a:latin typeface="Eras Bold ITC" pitchFamily="34" charset="0"/>
              </a:rPr>
              <a:t>Rolf Maximilian </a:t>
            </a:r>
          </a:p>
          <a:p>
            <a:r>
              <a:rPr lang="en-US" sz="4800" dirty="0" err="1" smtClean="0">
                <a:latin typeface="Eras Bold ITC" pitchFamily="34" charset="0"/>
              </a:rPr>
              <a:t>Sievert</a:t>
            </a:r>
            <a:endParaRPr lang="en-US" sz="4800" dirty="0" smtClean="0">
              <a:latin typeface="Eras Bold ITC" pitchFamily="34" charset="0"/>
            </a:endParaRPr>
          </a:p>
        </p:txBody>
      </p:sp>
      <p:sp>
        <p:nvSpPr>
          <p:cNvPr id="6" name="Explosion 2 5">
            <a:hlinkClick r:id="rId2"/>
          </p:cNvPr>
          <p:cNvSpPr/>
          <p:nvPr/>
        </p:nvSpPr>
        <p:spPr>
          <a:xfrm>
            <a:off x="6705600" y="914400"/>
            <a:ext cx="1447800" cy="1295400"/>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154" name="Picture 2" descr="File:Rolf Sievert 1896-1966.jpg"/>
          <p:cNvPicPr>
            <a:picLocks noChangeAspect="1" noChangeArrowheads="1"/>
          </p:cNvPicPr>
          <p:nvPr/>
        </p:nvPicPr>
        <p:blipFill>
          <a:blip r:embed="rId3" cstate="print"/>
          <a:srcRect/>
          <a:stretch>
            <a:fillRect/>
          </a:stretch>
        </p:blipFill>
        <p:spPr bwMode="auto">
          <a:xfrm>
            <a:off x="5638800" y="2895600"/>
            <a:ext cx="3019425" cy="379168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8229600" cy="830997"/>
          </a:xfrm>
          <a:prstGeom prst="rect">
            <a:avLst/>
          </a:prstGeom>
        </p:spPr>
        <p:txBody>
          <a:bodyPr wrap="square">
            <a:spAutoFit/>
          </a:bodyPr>
          <a:lstStyle/>
          <a:p>
            <a:r>
              <a:rPr lang="en-US" sz="4800" dirty="0" smtClean="0">
                <a:latin typeface="Eras Bold ITC" pitchFamily="34" charset="0"/>
              </a:rPr>
              <a:t>Radiation Units</a:t>
            </a:r>
          </a:p>
        </p:txBody>
      </p:sp>
      <p:sp>
        <p:nvSpPr>
          <p:cNvPr id="6" name="Rectangle 5"/>
          <p:cNvSpPr/>
          <p:nvPr/>
        </p:nvSpPr>
        <p:spPr>
          <a:xfrm>
            <a:off x="0" y="1219200"/>
            <a:ext cx="9144000" cy="5262979"/>
          </a:xfrm>
          <a:prstGeom prst="rect">
            <a:avLst/>
          </a:prstGeom>
        </p:spPr>
        <p:txBody>
          <a:bodyPr wrap="square">
            <a:spAutoFit/>
          </a:bodyPr>
          <a:lstStyle/>
          <a:p>
            <a:r>
              <a:rPr lang="en-US" sz="4800" dirty="0" smtClean="0">
                <a:latin typeface="Eras Bold ITC" pitchFamily="34" charset="0"/>
              </a:rPr>
              <a:t>Becquerel (</a:t>
            </a:r>
            <a:r>
              <a:rPr lang="en-US" sz="4800" dirty="0" err="1" smtClean="0">
                <a:latin typeface="Eras Bold ITC" pitchFamily="34" charset="0"/>
              </a:rPr>
              <a:t>Bq</a:t>
            </a:r>
            <a:r>
              <a:rPr lang="en-US" sz="4800" dirty="0" smtClean="0">
                <a:latin typeface="Eras Bold ITC" pitchFamily="34" charset="0"/>
              </a:rPr>
              <a:t>):  One nucleus decays per second</a:t>
            </a:r>
          </a:p>
          <a:p>
            <a:endParaRPr lang="en-US" sz="4800" dirty="0" smtClean="0">
              <a:latin typeface="Eras Bold ITC" pitchFamily="34" charset="0"/>
            </a:endParaRPr>
          </a:p>
          <a:p>
            <a:r>
              <a:rPr lang="en-US" sz="4800" dirty="0" smtClean="0">
                <a:latin typeface="Eras Bold ITC" pitchFamily="34" charset="0"/>
              </a:rPr>
              <a:t>Named after</a:t>
            </a:r>
          </a:p>
          <a:p>
            <a:r>
              <a:rPr lang="en-US" sz="4800" dirty="0" smtClean="0">
                <a:latin typeface="Eras Bold ITC" pitchFamily="34" charset="0"/>
              </a:rPr>
              <a:t>Antoine </a:t>
            </a:r>
          </a:p>
          <a:p>
            <a:r>
              <a:rPr lang="en-US" sz="4800" dirty="0" smtClean="0">
                <a:latin typeface="Eras Bold ITC" pitchFamily="34" charset="0"/>
              </a:rPr>
              <a:t>Henri</a:t>
            </a:r>
          </a:p>
          <a:p>
            <a:r>
              <a:rPr lang="en-US" sz="4800" dirty="0" smtClean="0">
                <a:latin typeface="Eras Bold ITC" pitchFamily="34" charset="0"/>
              </a:rPr>
              <a:t>Becquerel</a:t>
            </a:r>
          </a:p>
        </p:txBody>
      </p:sp>
      <p:pic>
        <p:nvPicPr>
          <p:cNvPr id="50178" name="Picture 2" descr="File:Portrait of Antoine-Henri Becquerel.jpg"/>
          <p:cNvPicPr>
            <a:picLocks noChangeAspect="1" noChangeArrowheads="1"/>
          </p:cNvPicPr>
          <p:nvPr/>
        </p:nvPicPr>
        <p:blipFill>
          <a:blip r:embed="rId2" cstate="print"/>
          <a:srcRect/>
          <a:stretch>
            <a:fillRect/>
          </a:stretch>
        </p:blipFill>
        <p:spPr bwMode="auto">
          <a:xfrm>
            <a:off x="5551024" y="2743200"/>
            <a:ext cx="3364376" cy="4038600"/>
          </a:xfrm>
          <a:prstGeom prst="rect">
            <a:avLst/>
          </a:prstGeom>
          <a:noFill/>
        </p:spPr>
      </p:pic>
      <p:sp>
        <p:nvSpPr>
          <p:cNvPr id="8" name="Explosion 2 7">
            <a:hlinkClick r:id="rId3"/>
          </p:cNvPr>
          <p:cNvSpPr/>
          <p:nvPr/>
        </p:nvSpPr>
        <p:spPr>
          <a:xfrm>
            <a:off x="7543800" y="228600"/>
            <a:ext cx="1143000" cy="990600"/>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30997"/>
          </a:xfrm>
          <a:prstGeom prst="rect">
            <a:avLst/>
          </a:prstGeom>
        </p:spPr>
        <p:txBody>
          <a:bodyPr wrap="square">
            <a:spAutoFit/>
          </a:bodyPr>
          <a:lstStyle/>
          <a:p>
            <a:r>
              <a:rPr lang="en-US" sz="4800" dirty="0" smtClean="0">
                <a:latin typeface="Eras Bold ITC" pitchFamily="34" charset="0"/>
              </a:rPr>
              <a:t>Nuclear decay</a:t>
            </a:r>
          </a:p>
        </p:txBody>
      </p:sp>
      <p:pic>
        <p:nvPicPr>
          <p:cNvPr id="2050" name="Picture 2" descr="File:Alfa beta gamma radiation.svg"/>
          <p:cNvPicPr>
            <a:picLocks noChangeAspect="1" noChangeArrowheads="1"/>
          </p:cNvPicPr>
          <p:nvPr/>
        </p:nvPicPr>
        <p:blipFill>
          <a:blip r:embed="rId2" cstate="print"/>
          <a:srcRect/>
          <a:stretch>
            <a:fillRect/>
          </a:stretch>
        </p:blipFill>
        <p:spPr bwMode="auto">
          <a:xfrm>
            <a:off x="5181600" y="1143000"/>
            <a:ext cx="3920744" cy="5181600"/>
          </a:xfrm>
          <a:prstGeom prst="rect">
            <a:avLst/>
          </a:prstGeom>
          <a:noFill/>
        </p:spPr>
      </p:pic>
      <p:sp>
        <p:nvSpPr>
          <p:cNvPr id="6" name="Rectangle 5"/>
          <p:cNvSpPr/>
          <p:nvPr/>
        </p:nvSpPr>
        <p:spPr>
          <a:xfrm>
            <a:off x="76200" y="1531203"/>
            <a:ext cx="4648200" cy="830997"/>
          </a:xfrm>
          <a:prstGeom prst="rect">
            <a:avLst/>
          </a:prstGeom>
        </p:spPr>
        <p:txBody>
          <a:bodyPr wrap="square">
            <a:spAutoFit/>
          </a:bodyPr>
          <a:lstStyle/>
          <a:p>
            <a:r>
              <a:rPr lang="en-US" sz="4800" dirty="0" smtClean="0">
                <a:latin typeface="Eras Bold ITC" pitchFamily="34" charset="0"/>
              </a:rPr>
              <a:t>Alpha Particle</a:t>
            </a:r>
          </a:p>
        </p:txBody>
      </p:sp>
      <p:sp>
        <p:nvSpPr>
          <p:cNvPr id="7" name="Rectangle 6"/>
          <p:cNvSpPr/>
          <p:nvPr/>
        </p:nvSpPr>
        <p:spPr>
          <a:xfrm>
            <a:off x="76200" y="3207603"/>
            <a:ext cx="4648200" cy="830997"/>
          </a:xfrm>
          <a:prstGeom prst="rect">
            <a:avLst/>
          </a:prstGeom>
        </p:spPr>
        <p:txBody>
          <a:bodyPr wrap="square">
            <a:spAutoFit/>
          </a:bodyPr>
          <a:lstStyle/>
          <a:p>
            <a:r>
              <a:rPr lang="en-US" sz="4800" dirty="0" smtClean="0">
                <a:latin typeface="Eras Bold ITC" pitchFamily="34" charset="0"/>
              </a:rPr>
              <a:t>Beta Particle</a:t>
            </a:r>
          </a:p>
        </p:txBody>
      </p:sp>
      <p:sp>
        <p:nvSpPr>
          <p:cNvPr id="8" name="Rectangle 7"/>
          <p:cNvSpPr/>
          <p:nvPr/>
        </p:nvSpPr>
        <p:spPr>
          <a:xfrm>
            <a:off x="76200" y="4953000"/>
            <a:ext cx="5105400" cy="830997"/>
          </a:xfrm>
          <a:prstGeom prst="rect">
            <a:avLst/>
          </a:prstGeom>
        </p:spPr>
        <p:txBody>
          <a:bodyPr wrap="square">
            <a:spAutoFit/>
          </a:bodyPr>
          <a:lstStyle/>
          <a:p>
            <a:r>
              <a:rPr lang="en-US" sz="4800" dirty="0" smtClean="0">
                <a:latin typeface="Eras Bold ITC" pitchFamily="34" charset="0"/>
              </a:rPr>
              <a:t>Gamma Particle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569660"/>
          </a:xfrm>
          <a:prstGeom prst="rect">
            <a:avLst/>
          </a:prstGeom>
        </p:spPr>
        <p:txBody>
          <a:bodyPr wrap="square">
            <a:spAutoFit/>
          </a:bodyPr>
          <a:lstStyle/>
          <a:p>
            <a:r>
              <a:rPr lang="en-US" sz="4800" dirty="0" smtClean="0">
                <a:latin typeface="Eras Bold ITC" pitchFamily="34" charset="0"/>
              </a:rPr>
              <a:t>Alpha Particle = 2 neutrons and 2 protons.</a:t>
            </a:r>
          </a:p>
        </p:txBody>
      </p:sp>
      <p:sp>
        <p:nvSpPr>
          <p:cNvPr id="6" name="Rectangle 5"/>
          <p:cNvSpPr/>
          <p:nvPr/>
        </p:nvSpPr>
        <p:spPr>
          <a:xfrm>
            <a:off x="0" y="2293203"/>
            <a:ext cx="9144000" cy="830997"/>
          </a:xfrm>
          <a:prstGeom prst="rect">
            <a:avLst/>
          </a:prstGeom>
        </p:spPr>
        <p:txBody>
          <a:bodyPr wrap="square">
            <a:spAutoFit/>
          </a:bodyPr>
          <a:lstStyle/>
          <a:p>
            <a:r>
              <a:rPr lang="en-US" sz="4800" dirty="0" smtClean="0">
                <a:latin typeface="Eras Bold ITC" pitchFamily="34" charset="0"/>
              </a:rPr>
              <a:t>Like a helium nucleus!</a:t>
            </a:r>
          </a:p>
        </p:txBody>
      </p:sp>
      <p:sp>
        <p:nvSpPr>
          <p:cNvPr id="7" name="Rectangle 6"/>
          <p:cNvSpPr/>
          <p:nvPr/>
        </p:nvSpPr>
        <p:spPr>
          <a:xfrm>
            <a:off x="6858000" y="4239161"/>
            <a:ext cx="1981200" cy="1323439"/>
          </a:xfrm>
          <a:prstGeom prst="rect">
            <a:avLst/>
          </a:prstGeom>
        </p:spPr>
        <p:txBody>
          <a:bodyPr wrap="square">
            <a:spAutoFit/>
          </a:bodyPr>
          <a:lstStyle/>
          <a:p>
            <a:r>
              <a:rPr lang="en-US" sz="8000" dirty="0" smtClean="0">
                <a:latin typeface="Eras Bold ITC" pitchFamily="34" charset="0"/>
              </a:rPr>
              <a:t>He</a:t>
            </a:r>
          </a:p>
        </p:txBody>
      </p:sp>
      <p:sp>
        <p:nvSpPr>
          <p:cNvPr id="8" name="Rectangle 7"/>
          <p:cNvSpPr/>
          <p:nvPr/>
        </p:nvSpPr>
        <p:spPr>
          <a:xfrm>
            <a:off x="5950854" y="3629561"/>
            <a:ext cx="1371600" cy="1323439"/>
          </a:xfrm>
          <a:prstGeom prst="rect">
            <a:avLst/>
          </a:prstGeom>
        </p:spPr>
        <p:txBody>
          <a:bodyPr wrap="square">
            <a:spAutoFit/>
          </a:bodyPr>
          <a:lstStyle/>
          <a:p>
            <a:r>
              <a:rPr lang="en-US" sz="8000" dirty="0" smtClean="0">
                <a:latin typeface="Eras Bold ITC" pitchFamily="34" charset="0"/>
              </a:rPr>
              <a:t>4</a:t>
            </a:r>
          </a:p>
        </p:txBody>
      </p:sp>
      <p:sp>
        <p:nvSpPr>
          <p:cNvPr id="9" name="Rectangle 8"/>
          <p:cNvSpPr/>
          <p:nvPr/>
        </p:nvSpPr>
        <p:spPr>
          <a:xfrm>
            <a:off x="6019800" y="4772561"/>
            <a:ext cx="1371600" cy="1323439"/>
          </a:xfrm>
          <a:prstGeom prst="rect">
            <a:avLst/>
          </a:prstGeom>
        </p:spPr>
        <p:txBody>
          <a:bodyPr wrap="square">
            <a:spAutoFit/>
          </a:bodyPr>
          <a:lstStyle/>
          <a:p>
            <a:r>
              <a:rPr lang="en-US" sz="8000" dirty="0" smtClean="0">
                <a:latin typeface="Eras Bold ITC" pitchFamily="34" charset="0"/>
              </a:rPr>
              <a:t>2</a:t>
            </a:r>
          </a:p>
        </p:txBody>
      </p:sp>
      <p:grpSp>
        <p:nvGrpSpPr>
          <p:cNvPr id="16" name="Group 15"/>
          <p:cNvGrpSpPr/>
          <p:nvPr/>
        </p:nvGrpSpPr>
        <p:grpSpPr>
          <a:xfrm>
            <a:off x="304800" y="3429000"/>
            <a:ext cx="5410200" cy="838200"/>
            <a:chOff x="304800" y="3429000"/>
            <a:chExt cx="5410200" cy="838200"/>
          </a:xfrm>
        </p:grpSpPr>
        <p:sp>
          <p:nvSpPr>
            <p:cNvPr id="10" name="Rectangle 9"/>
            <p:cNvSpPr/>
            <p:nvPr/>
          </p:nvSpPr>
          <p:spPr>
            <a:xfrm>
              <a:off x="304800" y="3429000"/>
              <a:ext cx="4343400" cy="830997"/>
            </a:xfrm>
            <a:prstGeom prst="rect">
              <a:avLst/>
            </a:prstGeom>
          </p:spPr>
          <p:txBody>
            <a:bodyPr wrap="square">
              <a:spAutoFit/>
            </a:bodyPr>
            <a:lstStyle/>
            <a:p>
              <a:r>
                <a:rPr lang="en-US" sz="4800" dirty="0" smtClean="0">
                  <a:latin typeface="Eras Bold ITC" pitchFamily="34" charset="0"/>
                </a:rPr>
                <a:t>Atomic Mass</a:t>
              </a:r>
            </a:p>
          </p:txBody>
        </p:sp>
        <p:cxnSp>
          <p:nvCxnSpPr>
            <p:cNvPr id="13" name="Straight Arrow Connector 12"/>
            <p:cNvCxnSpPr/>
            <p:nvPr/>
          </p:nvCxnSpPr>
          <p:spPr>
            <a:xfrm>
              <a:off x="4495800" y="3962400"/>
              <a:ext cx="12192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152400" y="5410200"/>
            <a:ext cx="5791200" cy="1059597"/>
            <a:chOff x="152400" y="5410200"/>
            <a:chExt cx="5791200" cy="1059597"/>
          </a:xfrm>
        </p:grpSpPr>
        <p:sp>
          <p:nvSpPr>
            <p:cNvPr id="11" name="Rectangle 10"/>
            <p:cNvSpPr/>
            <p:nvPr/>
          </p:nvSpPr>
          <p:spPr>
            <a:xfrm>
              <a:off x="152400" y="5638800"/>
              <a:ext cx="5257800" cy="830997"/>
            </a:xfrm>
            <a:prstGeom prst="rect">
              <a:avLst/>
            </a:prstGeom>
          </p:spPr>
          <p:txBody>
            <a:bodyPr wrap="square">
              <a:spAutoFit/>
            </a:bodyPr>
            <a:lstStyle/>
            <a:p>
              <a:r>
                <a:rPr lang="en-US" sz="4800" dirty="0" smtClean="0">
                  <a:latin typeface="Eras Bold ITC" pitchFamily="34" charset="0"/>
                </a:rPr>
                <a:t>Atomic Number</a:t>
              </a:r>
            </a:p>
          </p:txBody>
        </p:sp>
        <p:cxnSp>
          <p:nvCxnSpPr>
            <p:cNvPr id="14" name="Straight Arrow Connector 13"/>
            <p:cNvCxnSpPr/>
            <p:nvPr/>
          </p:nvCxnSpPr>
          <p:spPr>
            <a:xfrm flipV="1">
              <a:off x="4343400" y="5410200"/>
              <a:ext cx="16002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69660"/>
          </a:xfrm>
          <a:prstGeom prst="rect">
            <a:avLst/>
          </a:prstGeom>
        </p:spPr>
        <p:txBody>
          <a:bodyPr wrap="square">
            <a:spAutoFit/>
          </a:bodyPr>
          <a:lstStyle/>
          <a:p>
            <a:r>
              <a:rPr lang="en-US" sz="4800" dirty="0" smtClean="0">
                <a:latin typeface="Eras Bold ITC" pitchFamily="34" charset="0"/>
              </a:rPr>
              <a:t>Easily stopped by paper or dead skin.</a:t>
            </a:r>
          </a:p>
        </p:txBody>
      </p:sp>
      <p:pic>
        <p:nvPicPr>
          <p:cNvPr id="27650" name="Picture 2" descr="http://upload.wikimedia.org/wikipedia/commons/thumb/7/79/Alpha_Decay.svg/250px-Alpha_Decay.svg.png"/>
          <p:cNvPicPr>
            <a:picLocks noChangeAspect="1" noChangeArrowheads="1"/>
          </p:cNvPicPr>
          <p:nvPr/>
        </p:nvPicPr>
        <p:blipFill>
          <a:blip r:embed="rId2" cstate="print"/>
          <a:srcRect/>
          <a:stretch>
            <a:fillRect/>
          </a:stretch>
        </p:blipFill>
        <p:spPr bwMode="auto">
          <a:xfrm>
            <a:off x="3581400" y="914400"/>
            <a:ext cx="5105400" cy="3471674"/>
          </a:xfrm>
          <a:prstGeom prst="rect">
            <a:avLst/>
          </a:prstGeom>
          <a:noFill/>
        </p:spPr>
      </p:pic>
      <p:sp>
        <p:nvSpPr>
          <p:cNvPr id="6" name="Rectangle 5"/>
          <p:cNvSpPr/>
          <p:nvPr/>
        </p:nvSpPr>
        <p:spPr>
          <a:xfrm>
            <a:off x="0" y="4678740"/>
            <a:ext cx="9144000" cy="1569660"/>
          </a:xfrm>
          <a:prstGeom prst="rect">
            <a:avLst/>
          </a:prstGeom>
        </p:spPr>
        <p:txBody>
          <a:bodyPr wrap="square">
            <a:spAutoFit/>
          </a:bodyPr>
          <a:lstStyle/>
          <a:p>
            <a:pPr algn="r"/>
            <a:r>
              <a:rPr lang="en-US" sz="4800" dirty="0" smtClean="0">
                <a:latin typeface="Eras Bold ITC" pitchFamily="34" charset="0"/>
              </a:rPr>
              <a:t>Radon is a source of alpha particles.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0"/>
            <a:ext cx="9144000" cy="830997"/>
          </a:xfrm>
          <a:prstGeom prst="rect">
            <a:avLst/>
          </a:prstGeom>
          <a:noFill/>
        </p:spPr>
        <p:txBody>
          <a:bodyPr wrap="square" rtlCol="0">
            <a:spAutoFit/>
          </a:bodyPr>
          <a:lstStyle/>
          <a:p>
            <a:r>
              <a:rPr lang="en-US" sz="4800" dirty="0" smtClean="0">
                <a:latin typeface="Eras Bold ITC" pitchFamily="34" charset="0"/>
              </a:rPr>
              <a:t>So far:  </a:t>
            </a:r>
            <a:r>
              <a:rPr lang="en-US" sz="4800" dirty="0" smtClean="0">
                <a:solidFill>
                  <a:srgbClr val="FF0000"/>
                </a:solidFill>
                <a:latin typeface="Eras Bold ITC" pitchFamily="34" charset="0"/>
              </a:rPr>
              <a:t>Chemical</a:t>
            </a:r>
            <a:r>
              <a:rPr lang="en-US" sz="4800" dirty="0" smtClean="0">
                <a:latin typeface="Eras Bold ITC" pitchFamily="34" charset="0"/>
              </a:rPr>
              <a:t> reactions</a:t>
            </a:r>
          </a:p>
        </p:txBody>
      </p:sp>
      <p:sp>
        <p:nvSpPr>
          <p:cNvPr id="5" name="TextBox 4"/>
          <p:cNvSpPr txBox="1"/>
          <p:nvPr/>
        </p:nvSpPr>
        <p:spPr>
          <a:xfrm>
            <a:off x="0" y="3022937"/>
            <a:ext cx="9144000" cy="1015663"/>
          </a:xfrm>
          <a:prstGeom prst="rect">
            <a:avLst/>
          </a:prstGeom>
          <a:noFill/>
        </p:spPr>
        <p:txBody>
          <a:bodyPr wrap="square" rtlCol="0">
            <a:spAutoFit/>
          </a:bodyPr>
          <a:lstStyle/>
          <a:p>
            <a:pPr algn="ctr"/>
            <a:r>
              <a:rPr lang="en-US" sz="6000" dirty="0">
                <a:latin typeface="Eras Bold ITC" pitchFamily="34" charset="0"/>
              </a:rPr>
              <a:t>4</a:t>
            </a:r>
            <a:r>
              <a:rPr lang="en-US" sz="6000" dirty="0" smtClean="0">
                <a:latin typeface="Eras Bold ITC" pitchFamily="34" charset="0"/>
              </a:rPr>
              <a:t>Fe + 3O</a:t>
            </a:r>
            <a:r>
              <a:rPr lang="en-US" sz="6000" baseline="-25000" dirty="0" smtClean="0">
                <a:latin typeface="Eras Bold ITC" pitchFamily="34" charset="0"/>
              </a:rPr>
              <a:t>2</a:t>
            </a:r>
            <a:r>
              <a:rPr lang="en-US" sz="6000" dirty="0" smtClean="0">
                <a:latin typeface="Eras Bold ITC" pitchFamily="34" charset="0"/>
              </a:rPr>
              <a:t> </a:t>
            </a:r>
            <a:r>
              <a:rPr lang="en-US" sz="6000" dirty="0" smtClean="0">
                <a:latin typeface="Eras Bold ITC" pitchFamily="34" charset="0"/>
                <a:sym typeface="Wingdings" pitchFamily="2" charset="2"/>
              </a:rPr>
              <a:t>  2Fe</a:t>
            </a:r>
            <a:r>
              <a:rPr lang="en-US" sz="6000" baseline="-25000" dirty="0" smtClean="0">
                <a:latin typeface="Eras Bold ITC" pitchFamily="34" charset="0"/>
                <a:sym typeface="Wingdings" pitchFamily="2" charset="2"/>
              </a:rPr>
              <a:t>2</a:t>
            </a:r>
            <a:r>
              <a:rPr lang="en-US" sz="6000" dirty="0" smtClean="0">
                <a:latin typeface="Eras Bold ITC" pitchFamily="34" charset="0"/>
                <a:sym typeface="Wingdings" pitchFamily="2" charset="2"/>
              </a:rPr>
              <a:t>O</a:t>
            </a:r>
            <a:r>
              <a:rPr lang="en-US" sz="6000" baseline="-25000" dirty="0" smtClean="0">
                <a:latin typeface="Eras Bold ITC" pitchFamily="34" charset="0"/>
                <a:sym typeface="Wingdings" pitchFamily="2" charset="2"/>
              </a:rPr>
              <a:t>3</a:t>
            </a:r>
            <a:endParaRPr lang="en-US" sz="6000" baseline="-25000" dirty="0">
              <a:latin typeface="Eras Bold ITC" pitchFamily="34" charset="0"/>
            </a:endParaRPr>
          </a:p>
        </p:txBody>
      </p:sp>
      <p:sp>
        <p:nvSpPr>
          <p:cNvPr id="6" name="TextBox 5"/>
          <p:cNvSpPr txBox="1"/>
          <p:nvPr/>
        </p:nvSpPr>
        <p:spPr>
          <a:xfrm>
            <a:off x="76200" y="4419600"/>
            <a:ext cx="9144000" cy="1938992"/>
          </a:xfrm>
          <a:prstGeom prst="rect">
            <a:avLst/>
          </a:prstGeom>
          <a:noFill/>
        </p:spPr>
        <p:txBody>
          <a:bodyPr wrap="square" rtlCol="0">
            <a:spAutoFit/>
          </a:bodyPr>
          <a:lstStyle/>
          <a:p>
            <a:pPr algn="ctr"/>
            <a:r>
              <a:rPr lang="en-US" sz="6000" dirty="0" smtClean="0">
                <a:latin typeface="Eras Bold ITC" pitchFamily="34" charset="0"/>
              </a:rPr>
              <a:t>Oxygen gained 2 e-</a:t>
            </a:r>
          </a:p>
          <a:p>
            <a:pPr algn="ctr"/>
            <a:r>
              <a:rPr lang="en-US" sz="6000" dirty="0" smtClean="0">
                <a:latin typeface="Eras Bold ITC" pitchFamily="34" charset="0"/>
              </a:rPr>
              <a:t>Iron lost 3 e-</a:t>
            </a:r>
            <a:endParaRPr lang="en-US" sz="6000" dirty="0">
              <a:latin typeface="Eras Bold ITC" pitchFamily="34" charset="0"/>
            </a:endParaRPr>
          </a:p>
        </p:txBody>
      </p:sp>
      <p:sp>
        <p:nvSpPr>
          <p:cNvPr id="7" name="Rectangle 6"/>
          <p:cNvSpPr/>
          <p:nvPr/>
        </p:nvSpPr>
        <p:spPr>
          <a:xfrm>
            <a:off x="381000" y="1066800"/>
            <a:ext cx="8382000" cy="1569660"/>
          </a:xfrm>
          <a:prstGeom prst="rect">
            <a:avLst/>
          </a:prstGeom>
        </p:spPr>
        <p:txBody>
          <a:bodyPr wrap="square">
            <a:spAutoFit/>
          </a:bodyPr>
          <a:lstStyle/>
          <a:p>
            <a:pPr algn="ctr"/>
            <a:r>
              <a:rPr lang="en-US" sz="4800" dirty="0" smtClean="0">
                <a:latin typeface="Eras Bold ITC" pitchFamily="34" charset="0"/>
              </a:rPr>
              <a:t>Reduction is Gaining e-</a:t>
            </a:r>
          </a:p>
          <a:p>
            <a:pPr algn="ctr"/>
            <a:r>
              <a:rPr lang="en-US" sz="4800" dirty="0" smtClean="0">
                <a:latin typeface="Eras Bold ITC" pitchFamily="34" charset="0"/>
              </a:rPr>
              <a:t>Oxidation is Losing 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3785652"/>
          </a:xfrm>
          <a:prstGeom prst="rect">
            <a:avLst/>
          </a:prstGeom>
        </p:spPr>
        <p:txBody>
          <a:bodyPr wrap="square">
            <a:spAutoFit/>
          </a:bodyPr>
          <a:lstStyle/>
          <a:p>
            <a:r>
              <a:rPr lang="en-US" sz="4800" dirty="0" smtClean="0">
                <a:latin typeface="Eras Bold ITC" pitchFamily="34" charset="0"/>
              </a:rPr>
              <a:t>Beta particle = one electron.</a:t>
            </a:r>
          </a:p>
          <a:p>
            <a:endParaRPr lang="en-US" sz="4800" dirty="0" smtClean="0">
              <a:latin typeface="Eras Bold ITC" pitchFamily="34" charset="0"/>
            </a:endParaRPr>
          </a:p>
          <a:p>
            <a:r>
              <a:rPr lang="en-US" sz="4800" dirty="0" smtClean="0">
                <a:latin typeface="Eras Bold ITC" pitchFamily="34" charset="0"/>
              </a:rPr>
              <a:t>Neutrons are converted into protons, resulting in an electron being released.</a:t>
            </a:r>
          </a:p>
        </p:txBody>
      </p:sp>
      <p:pic>
        <p:nvPicPr>
          <p:cNvPr id="29698" name="Picture 2" descr="File:Beta-minus Decay.svg"/>
          <p:cNvPicPr>
            <a:picLocks noChangeAspect="1" noChangeArrowheads="1"/>
          </p:cNvPicPr>
          <p:nvPr/>
        </p:nvPicPr>
        <p:blipFill>
          <a:blip r:embed="rId2" cstate="print"/>
          <a:srcRect/>
          <a:stretch>
            <a:fillRect/>
          </a:stretch>
        </p:blipFill>
        <p:spPr bwMode="auto">
          <a:xfrm>
            <a:off x="3437966" y="3008375"/>
            <a:ext cx="5325034" cy="36210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785652"/>
          </a:xfrm>
          <a:prstGeom prst="rect">
            <a:avLst/>
          </a:prstGeom>
        </p:spPr>
        <p:txBody>
          <a:bodyPr wrap="square">
            <a:spAutoFit/>
          </a:bodyPr>
          <a:lstStyle/>
          <a:p>
            <a:r>
              <a:rPr lang="en-US" sz="4800" dirty="0" smtClean="0">
                <a:latin typeface="Eras Bold ITC" pitchFamily="34" charset="0"/>
              </a:rPr>
              <a:t>Easily stopped by aluminum foil.  </a:t>
            </a:r>
          </a:p>
          <a:p>
            <a:endParaRPr lang="en-US" sz="4800" dirty="0" smtClean="0">
              <a:latin typeface="Eras Bold ITC" pitchFamily="34" charset="0"/>
            </a:endParaRPr>
          </a:p>
          <a:p>
            <a:r>
              <a:rPr lang="en-US" sz="4800" dirty="0" smtClean="0">
                <a:latin typeface="Eras Bold ITC" pitchFamily="34" charset="0"/>
              </a:rPr>
              <a:t>Come from decay of common radioactive elements.</a:t>
            </a:r>
          </a:p>
        </p:txBody>
      </p:sp>
      <p:sp>
        <p:nvSpPr>
          <p:cNvPr id="4" name="Rectangle 3"/>
          <p:cNvSpPr/>
          <p:nvPr/>
        </p:nvSpPr>
        <p:spPr>
          <a:xfrm>
            <a:off x="5410200" y="4495800"/>
            <a:ext cx="1066800" cy="1323439"/>
          </a:xfrm>
          <a:prstGeom prst="rect">
            <a:avLst/>
          </a:prstGeom>
        </p:spPr>
        <p:txBody>
          <a:bodyPr wrap="square">
            <a:spAutoFit/>
          </a:bodyPr>
          <a:lstStyle/>
          <a:p>
            <a:r>
              <a:rPr lang="en-US" sz="8000" dirty="0" smtClean="0">
                <a:latin typeface="Eras Bold ITC" pitchFamily="34" charset="0"/>
              </a:rPr>
              <a:t>e-</a:t>
            </a:r>
          </a:p>
        </p:txBody>
      </p:sp>
      <p:sp>
        <p:nvSpPr>
          <p:cNvPr id="6" name="Rectangle 5"/>
          <p:cNvSpPr/>
          <p:nvPr/>
        </p:nvSpPr>
        <p:spPr>
          <a:xfrm>
            <a:off x="4724400" y="3962400"/>
            <a:ext cx="1066800" cy="1323439"/>
          </a:xfrm>
          <a:prstGeom prst="rect">
            <a:avLst/>
          </a:prstGeom>
        </p:spPr>
        <p:txBody>
          <a:bodyPr wrap="square">
            <a:spAutoFit/>
          </a:bodyPr>
          <a:lstStyle/>
          <a:p>
            <a:r>
              <a:rPr lang="en-US" sz="8000" dirty="0" smtClean="0">
                <a:latin typeface="Eras Bold ITC" pitchFamily="34" charset="0"/>
              </a:rPr>
              <a:t>0</a:t>
            </a:r>
          </a:p>
        </p:txBody>
      </p:sp>
      <p:sp>
        <p:nvSpPr>
          <p:cNvPr id="7" name="Rectangle 6"/>
          <p:cNvSpPr/>
          <p:nvPr/>
        </p:nvSpPr>
        <p:spPr>
          <a:xfrm>
            <a:off x="4495800" y="5153561"/>
            <a:ext cx="1371600" cy="1323439"/>
          </a:xfrm>
          <a:prstGeom prst="rect">
            <a:avLst/>
          </a:prstGeom>
        </p:spPr>
        <p:txBody>
          <a:bodyPr wrap="square">
            <a:spAutoFit/>
          </a:bodyPr>
          <a:lstStyle/>
          <a:p>
            <a:r>
              <a:rPr lang="en-US" sz="8000" dirty="0" smtClean="0">
                <a:latin typeface="Eras Bold ITC" pitchFamily="34" charset="0"/>
              </a:rPr>
              <a:t>-1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6988"/>
          </a:xfrm>
          <a:prstGeom prst="rect">
            <a:avLst/>
          </a:prstGeom>
        </p:spPr>
        <p:txBody>
          <a:bodyPr wrap="square">
            <a:spAutoFit/>
          </a:bodyPr>
          <a:lstStyle/>
          <a:p>
            <a:r>
              <a:rPr lang="en-US" sz="4800" dirty="0" smtClean="0">
                <a:latin typeface="Eras Bold ITC" pitchFamily="34" charset="0"/>
              </a:rPr>
              <a:t>Gamma particle = a high-energy photon.</a:t>
            </a:r>
          </a:p>
          <a:p>
            <a:endParaRPr lang="en-US" sz="4800" dirty="0" smtClean="0">
              <a:latin typeface="Eras Bold ITC" pitchFamily="34" charset="0"/>
            </a:endParaRPr>
          </a:p>
          <a:p>
            <a:endParaRPr lang="en-US" sz="4800" dirty="0" smtClean="0">
              <a:latin typeface="Eras Bold ITC" pitchFamily="34" charset="0"/>
            </a:endParaRPr>
          </a:p>
        </p:txBody>
      </p:sp>
      <p:pic>
        <p:nvPicPr>
          <p:cNvPr id="28674" name="Picture 2" descr="File:Gamma Decay.svg"/>
          <p:cNvPicPr>
            <a:picLocks noChangeAspect="1" noChangeArrowheads="1"/>
          </p:cNvPicPr>
          <p:nvPr/>
        </p:nvPicPr>
        <p:blipFill>
          <a:blip r:embed="rId2" cstate="print"/>
          <a:srcRect/>
          <a:stretch>
            <a:fillRect/>
          </a:stretch>
        </p:blipFill>
        <p:spPr bwMode="auto">
          <a:xfrm>
            <a:off x="3276600" y="1371600"/>
            <a:ext cx="5791200" cy="3938018"/>
          </a:xfrm>
          <a:prstGeom prst="rect">
            <a:avLst/>
          </a:prstGeom>
          <a:noFill/>
        </p:spPr>
      </p:pic>
      <p:sp>
        <p:nvSpPr>
          <p:cNvPr id="6" name="Rectangle 5"/>
          <p:cNvSpPr/>
          <p:nvPr/>
        </p:nvSpPr>
        <p:spPr>
          <a:xfrm>
            <a:off x="0" y="5288340"/>
            <a:ext cx="9144000" cy="1569660"/>
          </a:xfrm>
          <a:prstGeom prst="rect">
            <a:avLst/>
          </a:prstGeom>
        </p:spPr>
        <p:txBody>
          <a:bodyPr wrap="square">
            <a:spAutoFit/>
          </a:bodyPr>
          <a:lstStyle/>
          <a:p>
            <a:r>
              <a:rPr lang="en-US" sz="4800" dirty="0" smtClean="0">
                <a:latin typeface="Eras Bold ITC" pitchFamily="34" charset="0"/>
              </a:rPr>
              <a:t>Come from decay of common radioactive elements.</a:t>
            </a:r>
          </a:p>
        </p:txBody>
      </p:sp>
      <p:sp>
        <p:nvSpPr>
          <p:cNvPr id="5" name="Rectangle 4"/>
          <p:cNvSpPr/>
          <p:nvPr/>
        </p:nvSpPr>
        <p:spPr>
          <a:xfrm>
            <a:off x="1981200" y="2286000"/>
            <a:ext cx="1066800" cy="1569660"/>
          </a:xfrm>
          <a:prstGeom prst="rect">
            <a:avLst/>
          </a:prstGeom>
        </p:spPr>
        <p:txBody>
          <a:bodyPr wrap="square">
            <a:spAutoFit/>
          </a:bodyPr>
          <a:lstStyle/>
          <a:p>
            <a:r>
              <a:rPr lang="el-GR" sz="9600" b="1" dirty="0" smtClean="0">
                <a:latin typeface="Times New Roman" pitchFamily="18" charset="0"/>
                <a:cs typeface="Times New Roman" pitchFamily="18" charset="0"/>
              </a:rPr>
              <a:t>γ</a:t>
            </a:r>
            <a:endParaRPr lang="en-US" sz="9600" b="1" dirty="0" smtClean="0">
              <a:latin typeface="Times New Roman" pitchFamily="18" charset="0"/>
              <a:cs typeface="Times New Roman" pitchFamily="18" charset="0"/>
            </a:endParaRPr>
          </a:p>
        </p:txBody>
      </p:sp>
      <p:sp>
        <p:nvSpPr>
          <p:cNvPr id="7" name="Rectangle 6"/>
          <p:cNvSpPr/>
          <p:nvPr/>
        </p:nvSpPr>
        <p:spPr>
          <a:xfrm>
            <a:off x="1219200" y="2057400"/>
            <a:ext cx="1066800" cy="1323439"/>
          </a:xfrm>
          <a:prstGeom prst="rect">
            <a:avLst/>
          </a:prstGeom>
        </p:spPr>
        <p:txBody>
          <a:bodyPr wrap="square">
            <a:spAutoFit/>
          </a:bodyPr>
          <a:lstStyle/>
          <a:p>
            <a:r>
              <a:rPr lang="en-US" sz="8000" dirty="0" smtClean="0">
                <a:latin typeface="Eras Bold ITC" pitchFamily="34" charset="0"/>
              </a:rPr>
              <a:t>0</a:t>
            </a:r>
          </a:p>
        </p:txBody>
      </p:sp>
      <p:sp>
        <p:nvSpPr>
          <p:cNvPr id="8" name="Rectangle 7"/>
          <p:cNvSpPr/>
          <p:nvPr/>
        </p:nvSpPr>
        <p:spPr>
          <a:xfrm>
            <a:off x="1143000" y="3248561"/>
            <a:ext cx="1371600" cy="1323439"/>
          </a:xfrm>
          <a:prstGeom prst="rect">
            <a:avLst/>
          </a:prstGeom>
        </p:spPr>
        <p:txBody>
          <a:bodyPr wrap="square">
            <a:spAutoFit/>
          </a:bodyPr>
          <a:lstStyle/>
          <a:p>
            <a:r>
              <a:rPr lang="en-US" sz="8000" dirty="0" smtClean="0">
                <a:latin typeface="Eras Bold ITC" pitchFamily="34" charset="0"/>
              </a:rPr>
              <a:t>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785652"/>
          </a:xfrm>
          <a:prstGeom prst="rect">
            <a:avLst/>
          </a:prstGeom>
        </p:spPr>
        <p:txBody>
          <a:bodyPr wrap="square">
            <a:spAutoFit/>
          </a:bodyPr>
          <a:lstStyle/>
          <a:p>
            <a:r>
              <a:rPr lang="en-US" sz="4800" dirty="0" smtClean="0">
                <a:latin typeface="Eras Bold ITC" pitchFamily="34" charset="0"/>
              </a:rPr>
              <a:t>Decay doesn’t happen all at once.</a:t>
            </a:r>
          </a:p>
          <a:p>
            <a:endParaRPr lang="en-US" sz="4800" dirty="0" smtClean="0">
              <a:latin typeface="Eras Bold ITC" pitchFamily="34" charset="0"/>
            </a:endParaRPr>
          </a:p>
          <a:p>
            <a:r>
              <a:rPr lang="en-US" sz="4800" dirty="0" smtClean="0">
                <a:latin typeface="Eras Bold ITC" pitchFamily="34" charset="0"/>
              </a:rPr>
              <a:t>Decay Series</a:t>
            </a:r>
          </a:p>
          <a:p>
            <a:r>
              <a:rPr lang="en-US" sz="4800" dirty="0" smtClean="0">
                <a:latin typeface="Eras Bold ITC" pitchFamily="34" charset="0"/>
              </a:rPr>
              <a:t>For uranium</a:t>
            </a:r>
          </a:p>
        </p:txBody>
      </p:sp>
      <p:pic>
        <p:nvPicPr>
          <p:cNvPr id="31748" name="Picture 4" descr="http://upload.wikimedia.org/wikipedia/commons/a/a1/Decay_chain%284n%2B2%2C_Uranium_series%29.PNG"/>
          <p:cNvPicPr>
            <a:picLocks noChangeAspect="1" noChangeArrowheads="1"/>
          </p:cNvPicPr>
          <p:nvPr/>
        </p:nvPicPr>
        <p:blipFill>
          <a:blip r:embed="rId2" cstate="print"/>
          <a:srcRect/>
          <a:stretch>
            <a:fillRect/>
          </a:stretch>
        </p:blipFill>
        <p:spPr bwMode="auto">
          <a:xfrm>
            <a:off x="4419600" y="914400"/>
            <a:ext cx="4482041" cy="5867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895600" y="1747520"/>
          <a:ext cx="6019800" cy="4958080"/>
        </p:xfrm>
        <a:graphic>
          <a:graphicData uri="http://schemas.openxmlformats.org/drawingml/2006/table">
            <a:tbl>
              <a:tblPr/>
              <a:tblGrid>
                <a:gridCol w="2209800"/>
                <a:gridCol w="1676400"/>
                <a:gridCol w="1295400"/>
                <a:gridCol w="838200"/>
              </a:tblGrid>
              <a:tr h="990600">
                <a:tc>
                  <a:txBody>
                    <a:bodyPr/>
                    <a:lstStyle/>
                    <a:p>
                      <a:pPr algn="ctr"/>
                      <a:r>
                        <a:rPr lang="en-US" sz="2000" dirty="0"/>
                        <a:t>Number of</a:t>
                      </a:r>
                      <a:br>
                        <a:rPr lang="en-US" sz="2000" dirty="0"/>
                      </a:br>
                      <a:r>
                        <a:rPr lang="en-US" sz="2000" dirty="0"/>
                        <a:t>half-lives</a:t>
                      </a:r>
                      <a:br>
                        <a:rPr lang="en-US" sz="2000" dirty="0"/>
                      </a:br>
                      <a:r>
                        <a:rPr lang="en-US" sz="2000" dirty="0"/>
                        <a:t>elapsed</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sz="2000" dirty="0"/>
                        <a:t>Fraction</a:t>
                      </a:r>
                      <a:br>
                        <a:rPr lang="en-US" sz="2000" dirty="0"/>
                      </a:br>
                      <a:r>
                        <a:rPr lang="en-US" sz="2000" dirty="0"/>
                        <a:t>remaining</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gridSpan="2">
                  <a:txBody>
                    <a:bodyPr/>
                    <a:lstStyle/>
                    <a:p>
                      <a:pPr algn="ctr"/>
                      <a:r>
                        <a:rPr lang="en-US" sz="2000" dirty="0"/>
                        <a:t>Percentage</a:t>
                      </a:r>
                      <a:br>
                        <a:rPr lang="en-US" sz="2000" dirty="0"/>
                      </a:br>
                      <a:r>
                        <a:rPr lang="en-US" sz="2000" dirty="0"/>
                        <a:t>remaining</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hMerge="1">
                  <a:txBody>
                    <a:bodyPr/>
                    <a:lstStyle/>
                    <a:p>
                      <a:endParaRPr lang="en-US"/>
                    </a:p>
                  </a:txBody>
                  <a:tcPr/>
                </a:tc>
              </a:tr>
              <a:tr h="396240">
                <a:tc>
                  <a:txBody>
                    <a:bodyPr/>
                    <a:lstStyle/>
                    <a:p>
                      <a:pPr algn="r"/>
                      <a:r>
                        <a:rPr lang="en-US" sz="2000"/>
                        <a:t>0</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baseline="30000"/>
                        <a:t>1</a:t>
                      </a:r>
                      <a:r>
                        <a:rPr lang="en-US" sz="2000"/>
                        <a:t>/</a:t>
                      </a:r>
                      <a:r>
                        <a:rPr lang="en-US" sz="2000" baseline="-25000"/>
                        <a:t>1</a:t>
                      </a:r>
                      <a:endParaRPr lang="en-US" sz="2000"/>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a:t>100</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endParaRPr lang="en-US" sz="2000" dirty="0"/>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96240">
                <a:tc>
                  <a:txBody>
                    <a:bodyPr/>
                    <a:lstStyle/>
                    <a:p>
                      <a:pPr algn="r"/>
                      <a:r>
                        <a:rPr lang="en-US" sz="2000"/>
                        <a:t>1</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baseline="30000"/>
                        <a:t>1</a:t>
                      </a:r>
                      <a:r>
                        <a:rPr lang="en-US" sz="2000"/>
                        <a:t>/</a:t>
                      </a:r>
                      <a:r>
                        <a:rPr lang="en-US" sz="2000" baseline="-25000"/>
                        <a:t>2</a:t>
                      </a:r>
                      <a:endParaRPr lang="en-US" sz="2000"/>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a:t>50</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endParaRPr lang="en-US" sz="2000"/>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96240">
                <a:tc>
                  <a:txBody>
                    <a:bodyPr/>
                    <a:lstStyle/>
                    <a:p>
                      <a:pPr algn="r"/>
                      <a:r>
                        <a:rPr lang="en-US" sz="2000"/>
                        <a:t>2</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baseline="30000" dirty="0"/>
                        <a:t>1</a:t>
                      </a:r>
                      <a:r>
                        <a:rPr lang="en-US" sz="2000" dirty="0"/>
                        <a:t>/</a:t>
                      </a:r>
                      <a:r>
                        <a:rPr lang="en-US" sz="2000" baseline="-25000" dirty="0"/>
                        <a:t>4</a:t>
                      </a:r>
                      <a:endParaRPr lang="en-US" sz="2000" dirty="0"/>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a:t>25</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endParaRPr lang="en-US" sz="2000"/>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96240">
                <a:tc>
                  <a:txBody>
                    <a:bodyPr/>
                    <a:lstStyle/>
                    <a:p>
                      <a:pPr algn="r"/>
                      <a:r>
                        <a:rPr lang="en-US" sz="2000" dirty="0"/>
                        <a:t>3</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baseline="30000"/>
                        <a:t>1</a:t>
                      </a:r>
                      <a:r>
                        <a:rPr lang="en-US" sz="2000"/>
                        <a:t>/</a:t>
                      </a:r>
                      <a:r>
                        <a:rPr lang="en-US" sz="2000" baseline="-25000"/>
                        <a:t>8</a:t>
                      </a:r>
                      <a:endParaRPr lang="en-US" sz="2000"/>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a:t>12</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a:t>.5</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96240">
                <a:tc>
                  <a:txBody>
                    <a:bodyPr/>
                    <a:lstStyle/>
                    <a:p>
                      <a:pPr algn="r"/>
                      <a:r>
                        <a:rPr lang="en-US" sz="2000"/>
                        <a:t>4</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baseline="30000"/>
                        <a:t>1</a:t>
                      </a:r>
                      <a:r>
                        <a:rPr lang="en-US" sz="2000"/>
                        <a:t>/</a:t>
                      </a:r>
                      <a:r>
                        <a:rPr lang="en-US" sz="2000" baseline="-25000"/>
                        <a:t>16</a:t>
                      </a:r>
                      <a:endParaRPr lang="en-US" sz="2000"/>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a:t>6</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a:t>.25</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96240">
                <a:tc>
                  <a:txBody>
                    <a:bodyPr/>
                    <a:lstStyle/>
                    <a:p>
                      <a:pPr algn="r"/>
                      <a:r>
                        <a:rPr lang="en-US" sz="2000"/>
                        <a:t>5</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baseline="30000"/>
                        <a:t>1</a:t>
                      </a:r>
                      <a:r>
                        <a:rPr lang="en-US" sz="2000"/>
                        <a:t>/</a:t>
                      </a:r>
                      <a:r>
                        <a:rPr lang="en-US" sz="2000" baseline="-25000"/>
                        <a:t>32</a:t>
                      </a:r>
                      <a:endParaRPr lang="en-US" sz="2000"/>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a:t>3</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a:t>.125</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96240">
                <a:tc>
                  <a:txBody>
                    <a:bodyPr/>
                    <a:lstStyle/>
                    <a:p>
                      <a:pPr algn="r"/>
                      <a:r>
                        <a:rPr lang="en-US" sz="2000"/>
                        <a:t>6</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baseline="30000"/>
                        <a:t>1</a:t>
                      </a:r>
                      <a:r>
                        <a:rPr lang="en-US" sz="2000"/>
                        <a:t>/</a:t>
                      </a:r>
                      <a:r>
                        <a:rPr lang="en-US" sz="2000" baseline="-25000"/>
                        <a:t>64</a:t>
                      </a:r>
                      <a:endParaRPr lang="en-US" sz="2000"/>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a:t>1</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a:t>.563</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96240">
                <a:tc>
                  <a:txBody>
                    <a:bodyPr/>
                    <a:lstStyle/>
                    <a:p>
                      <a:pPr algn="r"/>
                      <a:r>
                        <a:rPr lang="en-US" sz="2000"/>
                        <a:t>7</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baseline="30000"/>
                        <a:t>1</a:t>
                      </a:r>
                      <a:r>
                        <a:rPr lang="en-US" sz="2000"/>
                        <a:t>/</a:t>
                      </a:r>
                      <a:r>
                        <a:rPr lang="en-US" sz="2000" baseline="-25000"/>
                        <a:t>128</a:t>
                      </a:r>
                      <a:endParaRPr lang="en-US" sz="2000"/>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a:t>0</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a:t>.781</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96240">
                <a:tc>
                  <a:txBody>
                    <a:bodyPr/>
                    <a:lstStyle/>
                    <a:p>
                      <a:pPr algn="r"/>
                      <a:r>
                        <a:rPr lang="en-US" sz="2000"/>
                        <a:t>...</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a:t>...</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gridSpan="2">
                  <a:txBody>
                    <a:bodyPr/>
                    <a:lstStyle/>
                    <a:p>
                      <a:pPr algn="r"/>
                      <a:r>
                        <a:rPr lang="en-US" sz="2000"/>
                        <a:t>...</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en-US"/>
                    </a:p>
                  </a:txBody>
                  <a:tcPr/>
                </a:tc>
              </a:tr>
              <a:tr h="396240">
                <a:tc>
                  <a:txBody>
                    <a:bodyPr/>
                    <a:lstStyle/>
                    <a:p>
                      <a:pPr algn="r"/>
                      <a:r>
                        <a:rPr lang="en-US" sz="2000" i="1"/>
                        <a:t>n</a:t>
                      </a:r>
                      <a:endParaRPr lang="en-US" sz="2000"/>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a:r>
                        <a:rPr lang="en-US" sz="2000"/>
                        <a:t>1/(2</a:t>
                      </a:r>
                      <a:r>
                        <a:rPr lang="en-US" sz="2000" i="1" baseline="30000"/>
                        <a:t>n</a:t>
                      </a:r>
                      <a:r>
                        <a:rPr lang="en-US" sz="2000"/>
                        <a:t>)</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gridSpan="2">
                  <a:txBody>
                    <a:bodyPr/>
                    <a:lstStyle/>
                    <a:p>
                      <a:pPr algn="r"/>
                      <a:r>
                        <a:rPr lang="en-US" sz="2000" dirty="0"/>
                        <a:t>100/(2</a:t>
                      </a:r>
                      <a:r>
                        <a:rPr lang="en-US" sz="2000" i="1" baseline="30000" dirty="0"/>
                        <a:t>n</a:t>
                      </a:r>
                      <a:r>
                        <a:rPr lang="en-US" sz="2000" dirty="0"/>
                        <a:t>)</a:t>
                      </a:r>
                    </a:p>
                  </a:txBody>
                  <a:tcPr marL="81280" marR="81280" marT="40640" marB="4064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en-US"/>
                    </a:p>
                  </a:txBody>
                  <a:tcPr/>
                </a:tc>
              </a:tr>
            </a:tbl>
          </a:graphicData>
        </a:graphic>
      </p:graphicFrame>
      <p:sp>
        <p:nvSpPr>
          <p:cNvPr id="7" name="Rectangle 6"/>
          <p:cNvSpPr/>
          <p:nvPr/>
        </p:nvSpPr>
        <p:spPr>
          <a:xfrm>
            <a:off x="0" y="0"/>
            <a:ext cx="9144000" cy="2308324"/>
          </a:xfrm>
          <a:prstGeom prst="rect">
            <a:avLst/>
          </a:prstGeom>
        </p:spPr>
        <p:txBody>
          <a:bodyPr wrap="square">
            <a:spAutoFit/>
          </a:bodyPr>
          <a:lstStyle/>
          <a:p>
            <a:r>
              <a:rPr lang="en-US" sz="4800" dirty="0" smtClean="0">
                <a:latin typeface="Eras Bold ITC" pitchFamily="34" charset="0"/>
              </a:rPr>
              <a:t>Half life:  The amount of time it takes for half of a sample to decay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01643"/>
          </a:xfrm>
          <a:prstGeom prst="rect">
            <a:avLst/>
          </a:prstGeom>
        </p:spPr>
        <p:txBody>
          <a:bodyPr wrap="square">
            <a:spAutoFit/>
          </a:bodyPr>
          <a:lstStyle/>
          <a:p>
            <a:r>
              <a:rPr lang="en-US" sz="4800" dirty="0" smtClean="0">
                <a:latin typeface="Eras Bold ITC" pitchFamily="34" charset="0"/>
              </a:rPr>
              <a:t>Examples:</a:t>
            </a:r>
          </a:p>
          <a:p>
            <a:endParaRPr lang="en-US" sz="4800" dirty="0" smtClean="0">
              <a:latin typeface="Eras Bold ITC" pitchFamily="34" charset="0"/>
            </a:endParaRPr>
          </a:p>
          <a:p>
            <a:r>
              <a:rPr lang="en-US" sz="4800" dirty="0" smtClean="0">
                <a:latin typeface="Eras Bold ITC" pitchFamily="34" charset="0"/>
              </a:rPr>
              <a:t>Uranium-lead</a:t>
            </a:r>
          </a:p>
          <a:p>
            <a:r>
              <a:rPr lang="en-US" sz="4800" dirty="0" smtClean="0">
                <a:latin typeface="Eras Bold ITC" pitchFamily="34" charset="0"/>
              </a:rPr>
              <a:t>Samarium-neodymium</a:t>
            </a:r>
          </a:p>
          <a:p>
            <a:r>
              <a:rPr lang="en-US" sz="4800" dirty="0" smtClean="0">
                <a:latin typeface="Eras Bold ITC" pitchFamily="34" charset="0"/>
              </a:rPr>
              <a:t>Potassium-argon</a:t>
            </a:r>
          </a:p>
          <a:p>
            <a:r>
              <a:rPr lang="en-US" sz="4800" dirty="0" smtClean="0">
                <a:latin typeface="Eras Bold ITC" pitchFamily="34" charset="0"/>
              </a:rPr>
              <a:t>Rubidium-strontium</a:t>
            </a:r>
          </a:p>
          <a:p>
            <a:r>
              <a:rPr lang="en-US" sz="4800" dirty="0" smtClean="0">
                <a:latin typeface="Eras Bold ITC" pitchFamily="34" charset="0"/>
              </a:rPr>
              <a:t>Uranium-thorium</a:t>
            </a:r>
          </a:p>
          <a:p>
            <a:endParaRPr lang="en-US" sz="4800" dirty="0" smtClean="0">
              <a:latin typeface="Eras Bold ITC"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524315"/>
          </a:xfrm>
          <a:prstGeom prst="rect">
            <a:avLst/>
          </a:prstGeom>
        </p:spPr>
        <p:txBody>
          <a:bodyPr wrap="square">
            <a:spAutoFit/>
          </a:bodyPr>
          <a:lstStyle/>
          <a:p>
            <a:r>
              <a:rPr lang="en-US" sz="4800" dirty="0" smtClean="0">
                <a:latin typeface="Eras Bold ITC" pitchFamily="34" charset="0"/>
              </a:rPr>
              <a:t>Example:</a:t>
            </a:r>
          </a:p>
          <a:p>
            <a:endParaRPr lang="en-US" sz="4800" dirty="0" smtClean="0">
              <a:latin typeface="Eras Bold ITC" pitchFamily="34" charset="0"/>
            </a:endParaRPr>
          </a:p>
          <a:p>
            <a:r>
              <a:rPr lang="en-US" sz="4800" dirty="0" smtClean="0">
                <a:latin typeface="Eras Bold ITC" pitchFamily="34" charset="0"/>
              </a:rPr>
              <a:t>If the half-life of uranium is 4.5 billion years, how long would it take for 2 g to decay to .5 g?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229600" cy="3046988"/>
          </a:xfrm>
          <a:prstGeom prst="rect">
            <a:avLst/>
          </a:prstGeom>
        </p:spPr>
        <p:txBody>
          <a:bodyPr wrap="square">
            <a:spAutoFit/>
          </a:bodyPr>
          <a:lstStyle/>
          <a:p>
            <a:r>
              <a:rPr lang="en-US" sz="4800" dirty="0" smtClean="0">
                <a:latin typeface="Eras Bold ITC" pitchFamily="34" charset="0"/>
              </a:rPr>
              <a:t>Fission – One nucleus splits apart when a neutron makes it unstable</a:t>
            </a:r>
          </a:p>
        </p:txBody>
      </p:sp>
      <p:pic>
        <p:nvPicPr>
          <p:cNvPr id="52226" name="Picture 2" descr="File:Nuclear fission.svg"/>
          <p:cNvPicPr>
            <a:picLocks noChangeAspect="1" noChangeArrowheads="1"/>
          </p:cNvPicPr>
          <p:nvPr/>
        </p:nvPicPr>
        <p:blipFill>
          <a:blip r:embed="rId2" cstate="print"/>
          <a:srcRect/>
          <a:stretch>
            <a:fillRect/>
          </a:stretch>
        </p:blipFill>
        <p:spPr bwMode="auto">
          <a:xfrm>
            <a:off x="5410200" y="1066800"/>
            <a:ext cx="3505200" cy="546765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ile:Deuterium-tritium fusion.svg"/>
          <p:cNvPicPr>
            <a:picLocks noChangeAspect="1" noChangeArrowheads="1"/>
          </p:cNvPicPr>
          <p:nvPr/>
        </p:nvPicPr>
        <p:blipFill>
          <a:blip r:embed="rId2" cstate="print"/>
          <a:srcRect/>
          <a:stretch>
            <a:fillRect/>
          </a:stretch>
        </p:blipFill>
        <p:spPr bwMode="auto">
          <a:xfrm>
            <a:off x="4800600" y="2590800"/>
            <a:ext cx="3581400" cy="3985752"/>
          </a:xfrm>
          <a:prstGeom prst="rect">
            <a:avLst/>
          </a:prstGeom>
          <a:noFill/>
        </p:spPr>
      </p:pic>
      <p:sp>
        <p:nvSpPr>
          <p:cNvPr id="5" name="Rectangle 4"/>
          <p:cNvSpPr/>
          <p:nvPr/>
        </p:nvSpPr>
        <p:spPr>
          <a:xfrm>
            <a:off x="0" y="0"/>
            <a:ext cx="8229600" cy="3046988"/>
          </a:xfrm>
          <a:prstGeom prst="rect">
            <a:avLst/>
          </a:prstGeom>
        </p:spPr>
        <p:txBody>
          <a:bodyPr wrap="square">
            <a:spAutoFit/>
          </a:bodyPr>
          <a:lstStyle/>
          <a:p>
            <a:r>
              <a:rPr lang="en-US" sz="4800" dirty="0" smtClean="0">
                <a:latin typeface="Eras Bold ITC" pitchFamily="34" charset="0"/>
              </a:rPr>
              <a:t>Fusion – Two nuclei combine, become unstable and release energy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30997"/>
          </a:xfrm>
          <a:prstGeom prst="rect">
            <a:avLst/>
          </a:prstGeom>
        </p:spPr>
        <p:txBody>
          <a:bodyPr wrap="square">
            <a:spAutoFit/>
          </a:bodyPr>
          <a:lstStyle/>
          <a:p>
            <a:r>
              <a:rPr lang="en-US" sz="4800" dirty="0" smtClean="0">
                <a:latin typeface="Eras Bold ITC" pitchFamily="34" charset="0"/>
              </a:rPr>
              <a:t>Nuclear bombs</a:t>
            </a:r>
          </a:p>
        </p:txBody>
      </p:sp>
      <p:sp>
        <p:nvSpPr>
          <p:cNvPr id="3" name="Rectangle 2"/>
          <p:cNvSpPr/>
          <p:nvPr/>
        </p:nvSpPr>
        <p:spPr>
          <a:xfrm>
            <a:off x="0" y="1676400"/>
            <a:ext cx="9144000" cy="3785652"/>
          </a:xfrm>
          <a:prstGeom prst="rect">
            <a:avLst/>
          </a:prstGeom>
        </p:spPr>
        <p:txBody>
          <a:bodyPr wrap="square">
            <a:spAutoFit/>
          </a:bodyPr>
          <a:lstStyle/>
          <a:p>
            <a:r>
              <a:rPr lang="en-US" sz="4800" dirty="0" smtClean="0">
                <a:latin typeface="Eras Bold ITC" pitchFamily="34" charset="0"/>
              </a:rPr>
              <a:t>Measured in kilotons or megatons</a:t>
            </a:r>
          </a:p>
          <a:p>
            <a:endParaRPr lang="en-US" sz="4800" dirty="0" smtClean="0">
              <a:latin typeface="Eras Bold ITC" pitchFamily="34" charset="0"/>
            </a:endParaRPr>
          </a:p>
          <a:p>
            <a:r>
              <a:rPr lang="en-US" sz="4800" dirty="0" smtClean="0">
                <a:latin typeface="Eras Bold ITC" pitchFamily="34" charset="0"/>
              </a:rPr>
              <a:t>The equivalent amount of TNT</a:t>
            </a:r>
          </a:p>
        </p:txBody>
      </p:sp>
      <p:sp>
        <p:nvSpPr>
          <p:cNvPr id="5" name="Explosion 1 4">
            <a:hlinkClick r:id="rId2"/>
          </p:cNvPr>
          <p:cNvSpPr/>
          <p:nvPr/>
        </p:nvSpPr>
        <p:spPr>
          <a:xfrm>
            <a:off x="6172200" y="533400"/>
            <a:ext cx="1295400" cy="1066800"/>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15400" cy="830997"/>
          </a:xfrm>
          <a:prstGeom prst="rect">
            <a:avLst/>
          </a:prstGeom>
        </p:spPr>
        <p:txBody>
          <a:bodyPr wrap="square">
            <a:spAutoFit/>
          </a:bodyPr>
          <a:lstStyle/>
          <a:p>
            <a:r>
              <a:rPr lang="en-US" sz="4800" dirty="0" smtClean="0">
                <a:latin typeface="Eras Bold ITC" pitchFamily="34" charset="0"/>
              </a:rPr>
              <a:t>Deal </a:t>
            </a:r>
            <a:r>
              <a:rPr lang="en-US" sz="4800" dirty="0" smtClean="0">
                <a:solidFill>
                  <a:srgbClr val="FF0000"/>
                </a:solidFill>
                <a:latin typeface="Eras Bold ITC" pitchFamily="34" charset="0"/>
              </a:rPr>
              <a:t>only</a:t>
            </a:r>
            <a:r>
              <a:rPr lang="en-US" sz="4800" dirty="0" smtClean="0">
                <a:latin typeface="Eras Bold ITC" pitchFamily="34" charset="0"/>
              </a:rPr>
              <a:t> with </a:t>
            </a:r>
            <a:r>
              <a:rPr lang="en-US" sz="4800" dirty="0" smtClean="0">
                <a:solidFill>
                  <a:srgbClr val="FF0000"/>
                </a:solidFill>
                <a:latin typeface="Eras Bold ITC" pitchFamily="34" charset="0"/>
              </a:rPr>
              <a:t>electrons</a:t>
            </a:r>
          </a:p>
        </p:txBody>
      </p:sp>
      <p:sp>
        <p:nvSpPr>
          <p:cNvPr id="5" name="Rectangle 4"/>
          <p:cNvSpPr/>
          <p:nvPr/>
        </p:nvSpPr>
        <p:spPr>
          <a:xfrm>
            <a:off x="0" y="1066800"/>
            <a:ext cx="9144000" cy="3785652"/>
          </a:xfrm>
          <a:prstGeom prst="rect">
            <a:avLst/>
          </a:prstGeom>
        </p:spPr>
        <p:txBody>
          <a:bodyPr wrap="square">
            <a:spAutoFit/>
          </a:bodyPr>
          <a:lstStyle/>
          <a:p>
            <a:r>
              <a:rPr lang="en-US" sz="4800" dirty="0" smtClean="0">
                <a:latin typeface="Eras Bold ITC" pitchFamily="34" charset="0"/>
              </a:rPr>
              <a:t>We call Fe</a:t>
            </a:r>
            <a:r>
              <a:rPr lang="en-US" sz="4800" baseline="-25000" dirty="0" smtClean="0">
                <a:latin typeface="Eras Bold ITC" pitchFamily="34" charset="0"/>
              </a:rPr>
              <a:t>2</a:t>
            </a:r>
            <a:r>
              <a:rPr lang="en-US" sz="4800" dirty="0" smtClean="0">
                <a:latin typeface="Eras Bold ITC" pitchFamily="34" charset="0"/>
              </a:rPr>
              <a:t>O</a:t>
            </a:r>
            <a:r>
              <a:rPr lang="en-US" sz="4800" baseline="-25000" dirty="0" smtClean="0">
                <a:latin typeface="Eras Bold ITC" pitchFamily="34" charset="0"/>
              </a:rPr>
              <a:t>3</a:t>
            </a:r>
            <a:r>
              <a:rPr lang="en-US" sz="4800" dirty="0" smtClean="0">
                <a:latin typeface="Eras Bold ITC" pitchFamily="34" charset="0"/>
              </a:rPr>
              <a:t> iron (III) oxide</a:t>
            </a:r>
          </a:p>
          <a:p>
            <a:endParaRPr lang="en-US" sz="4800" dirty="0">
              <a:solidFill>
                <a:srgbClr val="FF0000"/>
              </a:solidFill>
              <a:latin typeface="Eras Bold ITC" pitchFamily="34" charset="0"/>
            </a:endParaRPr>
          </a:p>
          <a:p>
            <a:r>
              <a:rPr lang="en-US" sz="4800" dirty="0" smtClean="0">
                <a:latin typeface="Eras Bold ITC" pitchFamily="34" charset="0"/>
              </a:rPr>
              <a:t>Iron can lose 2 or 3 e-</a:t>
            </a:r>
          </a:p>
          <a:p>
            <a:endParaRPr lang="en-US" sz="4800" dirty="0">
              <a:latin typeface="Eras Bold ITC" pitchFamily="34" charset="0"/>
            </a:endParaRPr>
          </a:p>
          <a:p>
            <a:r>
              <a:rPr lang="en-US" sz="4800" dirty="0" err="1" smtClean="0">
                <a:latin typeface="Eras Bold ITC" pitchFamily="34" charset="0"/>
              </a:rPr>
              <a:t>FeO</a:t>
            </a:r>
            <a:r>
              <a:rPr lang="en-US" sz="4800" dirty="0" smtClean="0">
                <a:latin typeface="Eras Bold ITC" pitchFamily="34" charset="0"/>
              </a:rPr>
              <a:t> is iron (II) oxide</a:t>
            </a:r>
          </a:p>
        </p:txBody>
      </p:sp>
      <p:sp>
        <p:nvSpPr>
          <p:cNvPr id="6" name="Rectangle 5"/>
          <p:cNvSpPr/>
          <p:nvPr/>
        </p:nvSpPr>
        <p:spPr>
          <a:xfrm>
            <a:off x="381000" y="5059740"/>
            <a:ext cx="4974439" cy="1569660"/>
          </a:xfrm>
          <a:prstGeom prst="rect">
            <a:avLst/>
          </a:prstGeom>
        </p:spPr>
        <p:txBody>
          <a:bodyPr wrap="none">
            <a:spAutoFit/>
          </a:bodyPr>
          <a:lstStyle/>
          <a:p>
            <a:pPr lvl="0" algn="r"/>
            <a:r>
              <a:rPr lang="en-US" sz="4800" dirty="0" smtClean="0">
                <a:solidFill>
                  <a:prstClr val="black"/>
                </a:solidFill>
                <a:latin typeface="Eras Bold ITC" pitchFamily="34" charset="0"/>
              </a:rPr>
              <a:t>Iron lost</a:t>
            </a:r>
          </a:p>
          <a:p>
            <a:pPr lvl="0" algn="r"/>
            <a:r>
              <a:rPr lang="en-US" sz="4800" dirty="0" smtClean="0">
                <a:solidFill>
                  <a:prstClr val="black"/>
                </a:solidFill>
                <a:latin typeface="Eras Bold ITC" pitchFamily="34" charset="0"/>
              </a:rPr>
              <a:t>Oxygen gained</a:t>
            </a:r>
            <a:endParaRPr lang="en-US" sz="4800" dirty="0">
              <a:solidFill>
                <a:prstClr val="black"/>
              </a:solidFill>
              <a:latin typeface="Eras Bold ITC" pitchFamily="34" charset="0"/>
            </a:endParaRPr>
          </a:p>
        </p:txBody>
      </p:sp>
      <p:sp>
        <p:nvSpPr>
          <p:cNvPr id="7" name="Rectangle 6"/>
          <p:cNvSpPr/>
          <p:nvPr/>
        </p:nvSpPr>
        <p:spPr>
          <a:xfrm>
            <a:off x="5742104" y="5029200"/>
            <a:ext cx="1268296" cy="830997"/>
          </a:xfrm>
          <a:prstGeom prst="rect">
            <a:avLst/>
          </a:prstGeom>
        </p:spPr>
        <p:txBody>
          <a:bodyPr wrap="none">
            <a:spAutoFit/>
          </a:bodyPr>
          <a:lstStyle/>
          <a:p>
            <a:pPr lvl="0"/>
            <a:r>
              <a:rPr lang="en-US" sz="4800" dirty="0" smtClean="0">
                <a:solidFill>
                  <a:prstClr val="black"/>
                </a:solidFill>
                <a:latin typeface="Eras Bold ITC" pitchFamily="34" charset="0"/>
              </a:rPr>
              <a:t>2 e-</a:t>
            </a:r>
          </a:p>
        </p:txBody>
      </p:sp>
      <p:sp>
        <p:nvSpPr>
          <p:cNvPr id="8" name="Rectangle 7"/>
          <p:cNvSpPr/>
          <p:nvPr/>
        </p:nvSpPr>
        <p:spPr>
          <a:xfrm>
            <a:off x="5715000" y="5798403"/>
            <a:ext cx="1268296" cy="830997"/>
          </a:xfrm>
          <a:prstGeom prst="rect">
            <a:avLst/>
          </a:prstGeom>
        </p:spPr>
        <p:txBody>
          <a:bodyPr wrap="none">
            <a:spAutoFit/>
          </a:bodyPr>
          <a:lstStyle/>
          <a:p>
            <a:pPr lvl="0"/>
            <a:r>
              <a:rPr lang="en-US" sz="4800" dirty="0" smtClean="0">
                <a:solidFill>
                  <a:prstClr val="black"/>
                </a:solidFill>
                <a:latin typeface="Eras Bold ITC" pitchFamily="34" charset="0"/>
              </a:rPr>
              <a:t>2 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upload.wikimedia.org/wikipedia/commons/thumb/c/cb/Fission_bomb_assembly_methods.svg/300px-Fission_bomb_assembly_methods.svg.png"/>
          <p:cNvPicPr>
            <a:picLocks noChangeAspect="1" noChangeArrowheads="1"/>
          </p:cNvPicPr>
          <p:nvPr/>
        </p:nvPicPr>
        <p:blipFill>
          <a:blip r:embed="rId2" cstate="print"/>
          <a:srcRect/>
          <a:stretch>
            <a:fillRect/>
          </a:stretch>
        </p:blipFill>
        <p:spPr bwMode="auto">
          <a:xfrm>
            <a:off x="3505200" y="285748"/>
            <a:ext cx="5715000" cy="6648452"/>
          </a:xfrm>
          <a:prstGeom prst="rect">
            <a:avLst/>
          </a:prstGeom>
          <a:noFill/>
        </p:spPr>
      </p:pic>
      <p:sp>
        <p:nvSpPr>
          <p:cNvPr id="5" name="Rectangle 4"/>
          <p:cNvSpPr/>
          <p:nvPr/>
        </p:nvSpPr>
        <p:spPr>
          <a:xfrm>
            <a:off x="0" y="0"/>
            <a:ext cx="9144000" cy="3785652"/>
          </a:xfrm>
          <a:prstGeom prst="rect">
            <a:avLst/>
          </a:prstGeom>
        </p:spPr>
        <p:txBody>
          <a:bodyPr wrap="square">
            <a:spAutoFit/>
          </a:bodyPr>
          <a:lstStyle/>
          <a:p>
            <a:r>
              <a:rPr lang="en-US" sz="4800" dirty="0" smtClean="0">
                <a:latin typeface="Eras Bold ITC" pitchFamily="34" charset="0"/>
              </a:rPr>
              <a:t>Fission </a:t>
            </a:r>
          </a:p>
          <a:p>
            <a:r>
              <a:rPr lang="en-US" sz="4800" dirty="0" smtClean="0">
                <a:latin typeface="Eras Bold ITC" pitchFamily="34" charset="0"/>
              </a:rPr>
              <a:t>Method</a:t>
            </a:r>
          </a:p>
          <a:p>
            <a:endParaRPr lang="en-US" sz="4800" dirty="0" smtClean="0">
              <a:latin typeface="Eras Bold ITC" pitchFamily="34" charset="0"/>
            </a:endParaRPr>
          </a:p>
          <a:p>
            <a:r>
              <a:rPr lang="en-US" sz="4800" dirty="0" smtClean="0">
                <a:latin typeface="Eras Bold ITC" pitchFamily="34" charset="0"/>
              </a:rPr>
              <a:t>“Atomic</a:t>
            </a:r>
          </a:p>
          <a:p>
            <a:r>
              <a:rPr lang="en-US" sz="4800" dirty="0" smtClean="0">
                <a:latin typeface="Eras Bold ITC" pitchFamily="34" charset="0"/>
              </a:rPr>
              <a:t>       bomb”</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ile:Teller-Ulam device 3D.svg"/>
          <p:cNvPicPr>
            <a:picLocks noChangeAspect="1" noChangeArrowheads="1"/>
          </p:cNvPicPr>
          <p:nvPr/>
        </p:nvPicPr>
        <p:blipFill>
          <a:blip r:embed="rId2" cstate="print"/>
          <a:srcRect/>
          <a:stretch>
            <a:fillRect/>
          </a:stretch>
        </p:blipFill>
        <p:spPr bwMode="auto">
          <a:xfrm>
            <a:off x="5334000" y="381000"/>
            <a:ext cx="3505200" cy="6324142"/>
          </a:xfrm>
          <a:prstGeom prst="rect">
            <a:avLst/>
          </a:prstGeom>
          <a:noFill/>
        </p:spPr>
      </p:pic>
      <p:sp>
        <p:nvSpPr>
          <p:cNvPr id="5" name="Rectangle 4"/>
          <p:cNvSpPr/>
          <p:nvPr/>
        </p:nvSpPr>
        <p:spPr>
          <a:xfrm>
            <a:off x="0" y="0"/>
            <a:ext cx="9144000" cy="3046988"/>
          </a:xfrm>
          <a:prstGeom prst="rect">
            <a:avLst/>
          </a:prstGeom>
        </p:spPr>
        <p:txBody>
          <a:bodyPr wrap="square">
            <a:spAutoFit/>
          </a:bodyPr>
          <a:lstStyle/>
          <a:p>
            <a:r>
              <a:rPr lang="en-US" sz="4800" dirty="0" smtClean="0">
                <a:latin typeface="Eras Bold ITC" pitchFamily="34" charset="0"/>
              </a:rPr>
              <a:t>Fusion Method</a:t>
            </a:r>
          </a:p>
          <a:p>
            <a:endParaRPr lang="en-US" sz="4800" dirty="0" smtClean="0">
              <a:latin typeface="Eras Bold ITC" pitchFamily="34" charset="0"/>
            </a:endParaRPr>
          </a:p>
          <a:p>
            <a:r>
              <a:rPr lang="en-US" sz="4800" dirty="0" smtClean="0">
                <a:latin typeface="Eras Bold ITC" pitchFamily="34" charset="0"/>
              </a:rPr>
              <a:t>“Hydrogen </a:t>
            </a:r>
          </a:p>
          <a:p>
            <a:r>
              <a:rPr lang="en-US" sz="4800" dirty="0" smtClean="0">
                <a:latin typeface="Eras Bold ITC" pitchFamily="34" charset="0"/>
              </a:rPr>
              <a:t>             bomb”</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ile:Mushroom cloud.svg"/>
          <p:cNvPicPr>
            <a:picLocks noChangeAspect="1" noChangeArrowheads="1"/>
          </p:cNvPicPr>
          <p:nvPr/>
        </p:nvPicPr>
        <p:blipFill>
          <a:blip r:embed="rId2" cstate="print"/>
          <a:srcRect/>
          <a:stretch>
            <a:fillRect/>
          </a:stretch>
        </p:blipFill>
        <p:spPr bwMode="auto">
          <a:xfrm>
            <a:off x="2438400" y="884633"/>
            <a:ext cx="6172200" cy="5668567"/>
          </a:xfrm>
          <a:prstGeom prst="rect">
            <a:avLst/>
          </a:prstGeom>
          <a:noFill/>
        </p:spPr>
      </p:pic>
      <p:sp>
        <p:nvSpPr>
          <p:cNvPr id="5" name="Rectangle 4"/>
          <p:cNvSpPr/>
          <p:nvPr/>
        </p:nvSpPr>
        <p:spPr>
          <a:xfrm>
            <a:off x="0" y="0"/>
            <a:ext cx="9144000" cy="830997"/>
          </a:xfrm>
          <a:prstGeom prst="rect">
            <a:avLst/>
          </a:prstGeom>
        </p:spPr>
        <p:txBody>
          <a:bodyPr wrap="square">
            <a:spAutoFit/>
          </a:bodyPr>
          <a:lstStyle/>
          <a:p>
            <a:r>
              <a:rPr lang="en-US" sz="4800" dirty="0" smtClean="0">
                <a:latin typeface="Eras Bold ITC" pitchFamily="34" charset="0"/>
              </a:rPr>
              <a:t>Mushroom Cloud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ile:Nagasakibomb.jpg"/>
          <p:cNvPicPr>
            <a:picLocks noChangeAspect="1" noChangeArrowheads="1"/>
          </p:cNvPicPr>
          <p:nvPr/>
        </p:nvPicPr>
        <p:blipFill>
          <a:blip r:embed="rId2" cstate="print"/>
          <a:srcRect/>
          <a:stretch>
            <a:fillRect/>
          </a:stretch>
        </p:blipFill>
        <p:spPr bwMode="auto">
          <a:xfrm>
            <a:off x="2362200" y="533400"/>
            <a:ext cx="4781550" cy="5715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Atomic Bomb Test Over Water wallpaper"/>
          <p:cNvPicPr>
            <a:picLocks noChangeAspect="1" noChangeArrowheads="1"/>
          </p:cNvPicPr>
          <p:nvPr/>
        </p:nvPicPr>
        <p:blipFill>
          <a:blip r:embed="rId2" cstate="print"/>
          <a:srcRect/>
          <a:stretch>
            <a:fillRect/>
          </a:stretch>
        </p:blipFill>
        <p:spPr bwMode="auto">
          <a:xfrm>
            <a:off x="152400" y="152400"/>
            <a:ext cx="8839200" cy="66294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calitreview.com/images/atomic_bomb_vip_observers.jpg"/>
          <p:cNvPicPr>
            <a:picLocks noChangeAspect="1" noChangeArrowheads="1"/>
          </p:cNvPicPr>
          <p:nvPr/>
        </p:nvPicPr>
        <p:blipFill>
          <a:blip r:embed="rId2" cstate="print"/>
          <a:srcRect/>
          <a:stretch>
            <a:fillRect/>
          </a:stretch>
        </p:blipFill>
        <p:spPr bwMode="auto">
          <a:xfrm>
            <a:off x="152400" y="228600"/>
            <a:ext cx="8592282" cy="5791200"/>
          </a:xfrm>
          <a:prstGeom prst="rect">
            <a:avLst/>
          </a:prstGeom>
          <a:noFill/>
        </p:spPr>
      </p:pic>
      <p:sp>
        <p:nvSpPr>
          <p:cNvPr id="5" name="Rectangle 4"/>
          <p:cNvSpPr/>
          <p:nvPr/>
        </p:nvSpPr>
        <p:spPr>
          <a:xfrm>
            <a:off x="304800" y="6172200"/>
            <a:ext cx="8597225" cy="523220"/>
          </a:xfrm>
          <a:prstGeom prst="rect">
            <a:avLst/>
          </a:prstGeom>
        </p:spPr>
        <p:txBody>
          <a:bodyPr wrap="none">
            <a:spAutoFit/>
          </a:bodyPr>
          <a:lstStyle/>
          <a:p>
            <a:r>
              <a:rPr lang="en-US" sz="2800" dirty="0" smtClean="0">
                <a:latin typeface="Eras Bold ITC" pitchFamily="34" charset="0"/>
              </a:rPr>
              <a:t>Operation Greenhouse, </a:t>
            </a:r>
            <a:r>
              <a:rPr lang="en-US" sz="2800" dirty="0" err="1" smtClean="0">
                <a:latin typeface="Eras Bold ITC" pitchFamily="34" charset="0"/>
              </a:rPr>
              <a:t>Enewetak</a:t>
            </a:r>
            <a:r>
              <a:rPr lang="en-US" sz="2800" dirty="0" smtClean="0">
                <a:latin typeface="Eras Bold ITC" pitchFamily="34" charset="0"/>
              </a:rPr>
              <a:t> Atoll, 1951</a:t>
            </a:r>
            <a:endParaRPr lang="en-US" sz="2800" dirty="0">
              <a:latin typeface="Eras Bold ITC"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calitreview.com/images/atomic_bomb_castle_bravo.jpg"/>
          <p:cNvPicPr>
            <a:picLocks noChangeAspect="1" noChangeArrowheads="1"/>
          </p:cNvPicPr>
          <p:nvPr/>
        </p:nvPicPr>
        <p:blipFill>
          <a:blip r:embed="rId2" cstate="print"/>
          <a:srcRect/>
          <a:stretch>
            <a:fillRect/>
          </a:stretch>
        </p:blipFill>
        <p:spPr bwMode="auto">
          <a:xfrm>
            <a:off x="533400" y="152400"/>
            <a:ext cx="8001000" cy="5968746"/>
          </a:xfrm>
          <a:prstGeom prst="rect">
            <a:avLst/>
          </a:prstGeom>
          <a:noFill/>
        </p:spPr>
      </p:pic>
      <p:sp>
        <p:nvSpPr>
          <p:cNvPr id="5" name="Rectangle 4"/>
          <p:cNvSpPr/>
          <p:nvPr/>
        </p:nvSpPr>
        <p:spPr>
          <a:xfrm>
            <a:off x="0" y="6211669"/>
            <a:ext cx="9144000" cy="646331"/>
          </a:xfrm>
          <a:prstGeom prst="rect">
            <a:avLst/>
          </a:prstGeom>
        </p:spPr>
        <p:txBody>
          <a:bodyPr wrap="square">
            <a:spAutoFit/>
          </a:bodyPr>
          <a:lstStyle/>
          <a:p>
            <a:pPr algn="ctr"/>
            <a:r>
              <a:rPr lang="en-US" dirty="0" smtClean="0">
                <a:latin typeface="Eras Bold ITC" pitchFamily="34" charset="0"/>
              </a:rPr>
              <a:t>Castle Bravo detonation, March 1, 1954. 15 megatons. Largest nuclear test conducted by the United States.</a:t>
            </a:r>
            <a:endParaRPr lang="en-US" dirty="0">
              <a:latin typeface="Eras Bold ITC"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ile:Castle Bravo Blast.jpg"/>
          <p:cNvPicPr>
            <a:picLocks noChangeAspect="1" noChangeArrowheads="1"/>
          </p:cNvPicPr>
          <p:nvPr/>
        </p:nvPicPr>
        <p:blipFill>
          <a:blip r:embed="rId2" cstate="print"/>
          <a:srcRect/>
          <a:stretch>
            <a:fillRect/>
          </a:stretch>
        </p:blipFill>
        <p:spPr bwMode="auto">
          <a:xfrm>
            <a:off x="533400" y="57150"/>
            <a:ext cx="8153400" cy="6115050"/>
          </a:xfrm>
          <a:prstGeom prst="rect">
            <a:avLst/>
          </a:prstGeom>
          <a:noFill/>
        </p:spPr>
      </p:pic>
      <p:sp>
        <p:nvSpPr>
          <p:cNvPr id="5" name="Rectangle 4"/>
          <p:cNvSpPr/>
          <p:nvPr/>
        </p:nvSpPr>
        <p:spPr>
          <a:xfrm>
            <a:off x="0" y="6211669"/>
            <a:ext cx="9144000" cy="646331"/>
          </a:xfrm>
          <a:prstGeom prst="rect">
            <a:avLst/>
          </a:prstGeom>
        </p:spPr>
        <p:txBody>
          <a:bodyPr wrap="square">
            <a:spAutoFit/>
          </a:bodyPr>
          <a:lstStyle/>
          <a:p>
            <a:pPr algn="ctr"/>
            <a:r>
              <a:rPr lang="en-US" dirty="0" smtClean="0">
                <a:latin typeface="Eras Bold ITC" pitchFamily="34" charset="0"/>
              </a:rPr>
              <a:t>Castle Bravo detonation, March 1, 1954. 15 megatons. Largest nuclear test conducted by the United States.</a:t>
            </a:r>
            <a:endParaRPr lang="en-US" dirty="0">
              <a:latin typeface="Eras Bold ITC"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huge mushroom cloud rises above Bikini Atoll on July 25, 1946, following an atomic test blast. The dark spots in the foreground are ships that were placed near the blast site to test what an atom bomb would do to a fleet of warships. "/>
          <p:cNvPicPr>
            <a:picLocks noChangeAspect="1" noChangeArrowheads="1"/>
          </p:cNvPicPr>
          <p:nvPr/>
        </p:nvPicPr>
        <p:blipFill>
          <a:blip r:embed="rId2" cstate="print"/>
          <a:srcRect/>
          <a:stretch>
            <a:fillRect/>
          </a:stretch>
        </p:blipFill>
        <p:spPr bwMode="auto">
          <a:xfrm>
            <a:off x="762000" y="76200"/>
            <a:ext cx="7315200" cy="6230574"/>
          </a:xfrm>
          <a:prstGeom prst="rect">
            <a:avLst/>
          </a:prstGeom>
          <a:noFill/>
        </p:spPr>
      </p:pic>
      <p:sp>
        <p:nvSpPr>
          <p:cNvPr id="5" name="Rectangle 4"/>
          <p:cNvSpPr/>
          <p:nvPr/>
        </p:nvSpPr>
        <p:spPr>
          <a:xfrm>
            <a:off x="2286000" y="6324600"/>
            <a:ext cx="5410455" cy="523220"/>
          </a:xfrm>
          <a:prstGeom prst="rect">
            <a:avLst/>
          </a:prstGeom>
        </p:spPr>
        <p:txBody>
          <a:bodyPr wrap="none">
            <a:spAutoFit/>
          </a:bodyPr>
          <a:lstStyle/>
          <a:p>
            <a:r>
              <a:rPr lang="en-US" sz="2800" dirty="0" smtClean="0">
                <a:latin typeface="Eras Bold ITC" pitchFamily="34" charset="0"/>
              </a:rPr>
              <a:t> Bikini Atoll on July 25, 1946</a:t>
            </a:r>
            <a:endParaRPr lang="en-US" sz="2800" dirty="0">
              <a:latin typeface="Eras Bold ITC"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Marines clowning around at atom bomb test"/>
          <p:cNvPicPr>
            <a:picLocks noChangeAspect="1" noChangeArrowheads="1"/>
          </p:cNvPicPr>
          <p:nvPr/>
        </p:nvPicPr>
        <p:blipFill>
          <a:blip r:embed="rId2" cstate="print"/>
          <a:srcRect/>
          <a:stretch>
            <a:fillRect/>
          </a:stretch>
        </p:blipFill>
        <p:spPr bwMode="auto">
          <a:xfrm>
            <a:off x="685800" y="152400"/>
            <a:ext cx="7467600" cy="625411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6988"/>
          </a:xfrm>
          <a:prstGeom prst="rect">
            <a:avLst/>
          </a:prstGeom>
        </p:spPr>
        <p:txBody>
          <a:bodyPr wrap="square">
            <a:spAutoFit/>
          </a:bodyPr>
          <a:lstStyle/>
          <a:p>
            <a:r>
              <a:rPr lang="en-US" sz="4800" dirty="0" smtClean="0">
                <a:latin typeface="Eras Bold ITC" pitchFamily="34" charset="0"/>
              </a:rPr>
              <a:t>Electrons are (relatively) easy to pluck away from an atom.  This is the Ionization energy</a:t>
            </a:r>
          </a:p>
        </p:txBody>
      </p:sp>
      <p:pic>
        <p:nvPicPr>
          <p:cNvPr id="1026" name="Picture 2" descr="http://www.chemicalelements.com/bohr/b0026.gif"/>
          <p:cNvPicPr>
            <a:picLocks noChangeAspect="1" noChangeArrowheads="1"/>
          </p:cNvPicPr>
          <p:nvPr/>
        </p:nvPicPr>
        <p:blipFill>
          <a:blip r:embed="rId2" cstate="print"/>
          <a:srcRect/>
          <a:stretch>
            <a:fillRect/>
          </a:stretch>
        </p:blipFill>
        <p:spPr bwMode="auto">
          <a:xfrm>
            <a:off x="3429000" y="2619409"/>
            <a:ext cx="3962400" cy="393379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urfwithberserk.com/img/amazing/nuclear_bomb_test/4.jpg"/>
          <p:cNvPicPr>
            <a:picLocks noChangeAspect="1" noChangeArrowheads="1"/>
          </p:cNvPicPr>
          <p:nvPr/>
        </p:nvPicPr>
        <p:blipFill>
          <a:blip r:embed="rId2" cstate="print"/>
          <a:srcRect/>
          <a:stretch>
            <a:fillRect/>
          </a:stretch>
        </p:blipFill>
        <p:spPr bwMode="auto">
          <a:xfrm>
            <a:off x="2057400" y="209862"/>
            <a:ext cx="4953000" cy="649573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urfwithberserk.com/img/amazing/nuclear_bomb_test/8.jpg"/>
          <p:cNvPicPr>
            <a:picLocks noChangeAspect="1" noChangeArrowheads="1"/>
          </p:cNvPicPr>
          <p:nvPr/>
        </p:nvPicPr>
        <p:blipFill>
          <a:blip r:embed="rId2" cstate="print"/>
          <a:srcRect/>
          <a:stretch>
            <a:fillRect/>
          </a:stretch>
        </p:blipFill>
        <p:spPr bwMode="auto">
          <a:xfrm>
            <a:off x="381000" y="152400"/>
            <a:ext cx="8382000" cy="641223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ile:Castle romeo2.jpg"/>
          <p:cNvPicPr>
            <a:picLocks noChangeAspect="1" noChangeArrowheads="1"/>
          </p:cNvPicPr>
          <p:nvPr/>
        </p:nvPicPr>
        <p:blipFill>
          <a:blip r:embed="rId2" cstate="print"/>
          <a:srcRect/>
          <a:stretch>
            <a:fillRect/>
          </a:stretch>
        </p:blipFill>
        <p:spPr bwMode="auto">
          <a:xfrm>
            <a:off x="228600" y="304800"/>
            <a:ext cx="8624637" cy="5181600"/>
          </a:xfrm>
          <a:prstGeom prst="rect">
            <a:avLst/>
          </a:prstGeom>
          <a:noFill/>
        </p:spPr>
      </p:pic>
      <p:sp>
        <p:nvSpPr>
          <p:cNvPr id="5" name="Rectangle 4"/>
          <p:cNvSpPr/>
          <p:nvPr/>
        </p:nvSpPr>
        <p:spPr>
          <a:xfrm>
            <a:off x="533400" y="5950803"/>
            <a:ext cx="8229600" cy="707886"/>
          </a:xfrm>
          <a:prstGeom prst="rect">
            <a:avLst/>
          </a:prstGeom>
        </p:spPr>
        <p:txBody>
          <a:bodyPr wrap="square">
            <a:spAutoFit/>
          </a:bodyPr>
          <a:lstStyle/>
          <a:p>
            <a:pPr algn="ctr"/>
            <a:r>
              <a:rPr lang="en-US" sz="4000" dirty="0" smtClean="0">
                <a:latin typeface="Eras Bold ITC" pitchFamily="34" charset="0"/>
              </a:rPr>
              <a:t>11Mt, Bikini Atoll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ile:Castle Union.jpg"/>
          <p:cNvPicPr>
            <a:picLocks noChangeAspect="1" noChangeArrowheads="1"/>
          </p:cNvPicPr>
          <p:nvPr/>
        </p:nvPicPr>
        <p:blipFill>
          <a:blip r:embed="rId2" cstate="print"/>
          <a:srcRect/>
          <a:stretch>
            <a:fillRect/>
          </a:stretch>
        </p:blipFill>
        <p:spPr bwMode="auto">
          <a:xfrm>
            <a:off x="838200" y="152400"/>
            <a:ext cx="7543800" cy="5971346"/>
          </a:xfrm>
          <a:prstGeom prst="rect">
            <a:avLst/>
          </a:prstGeom>
          <a:noFill/>
        </p:spPr>
      </p:pic>
      <p:sp>
        <p:nvSpPr>
          <p:cNvPr id="5" name="Rectangle 4"/>
          <p:cNvSpPr/>
          <p:nvPr/>
        </p:nvSpPr>
        <p:spPr>
          <a:xfrm>
            <a:off x="533400" y="6150114"/>
            <a:ext cx="8229600" cy="707886"/>
          </a:xfrm>
          <a:prstGeom prst="rect">
            <a:avLst/>
          </a:prstGeom>
        </p:spPr>
        <p:txBody>
          <a:bodyPr wrap="square">
            <a:spAutoFit/>
          </a:bodyPr>
          <a:lstStyle/>
          <a:p>
            <a:pPr algn="ctr"/>
            <a:r>
              <a:rPr lang="en-US" sz="4000" dirty="0" smtClean="0">
                <a:latin typeface="Eras Bold ITC" pitchFamily="34" charset="0"/>
              </a:rPr>
              <a:t>6.9Mt, Bikini Atoll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229600" cy="707886"/>
          </a:xfrm>
          <a:prstGeom prst="rect">
            <a:avLst/>
          </a:prstGeom>
        </p:spPr>
        <p:txBody>
          <a:bodyPr wrap="square">
            <a:spAutoFit/>
          </a:bodyPr>
          <a:lstStyle/>
          <a:p>
            <a:r>
              <a:rPr lang="en-US" sz="4000" dirty="0" smtClean="0">
                <a:latin typeface="Eras Bold ITC" pitchFamily="34" charset="0"/>
              </a:rPr>
              <a:t>Nuclear Reactors</a:t>
            </a:r>
          </a:p>
        </p:txBody>
      </p:sp>
      <p:pic>
        <p:nvPicPr>
          <p:cNvPr id="60418" name="Picture 2" descr="http://www.whatisnuclear.com/img/nrc-pwr-opt.gif"/>
          <p:cNvPicPr>
            <a:picLocks noChangeAspect="1" noChangeArrowheads="1" noCrop="1"/>
          </p:cNvPicPr>
          <p:nvPr/>
        </p:nvPicPr>
        <p:blipFill>
          <a:blip r:embed="rId2" cstate="print"/>
          <a:srcRect/>
          <a:stretch>
            <a:fillRect/>
          </a:stretch>
        </p:blipFill>
        <p:spPr bwMode="auto">
          <a:xfrm>
            <a:off x="358588" y="1219200"/>
            <a:ext cx="8404412" cy="43434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inhabitat.com/wp-content/blogs.dir/1/files/2011/03/nuclear-power-plant-537x368.jpg"/>
          <p:cNvPicPr>
            <a:picLocks noChangeAspect="1" noChangeArrowheads="1"/>
          </p:cNvPicPr>
          <p:nvPr/>
        </p:nvPicPr>
        <p:blipFill>
          <a:blip r:embed="rId2" cstate="print"/>
          <a:srcRect/>
          <a:stretch>
            <a:fillRect/>
          </a:stretch>
        </p:blipFill>
        <p:spPr bwMode="auto">
          <a:xfrm>
            <a:off x="347248" y="533400"/>
            <a:ext cx="8339552" cy="5715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Inside a Nuclear Reactor"/>
          <p:cNvPicPr>
            <a:picLocks noChangeAspect="1" noChangeArrowheads="1"/>
          </p:cNvPicPr>
          <p:nvPr/>
        </p:nvPicPr>
        <p:blipFill>
          <a:blip r:embed="rId2" cstate="print"/>
          <a:srcRect/>
          <a:stretch>
            <a:fillRect/>
          </a:stretch>
        </p:blipFill>
        <p:spPr bwMode="auto">
          <a:xfrm>
            <a:off x="228600" y="533400"/>
            <a:ext cx="8643228" cy="5715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785652"/>
          </a:xfrm>
          <a:prstGeom prst="rect">
            <a:avLst/>
          </a:prstGeom>
        </p:spPr>
        <p:txBody>
          <a:bodyPr wrap="square">
            <a:spAutoFit/>
          </a:bodyPr>
          <a:lstStyle/>
          <a:p>
            <a:r>
              <a:rPr lang="en-US" sz="4800" dirty="0" smtClean="0">
                <a:latin typeface="Eras Bold ITC" pitchFamily="34" charset="0"/>
              </a:rPr>
              <a:t>Airline Crew</a:t>
            </a:r>
          </a:p>
          <a:p>
            <a:endParaRPr lang="en-US" sz="4800" dirty="0" smtClean="0">
              <a:latin typeface="Eras Bold ITC" pitchFamily="34" charset="0"/>
            </a:endParaRPr>
          </a:p>
          <a:p>
            <a:r>
              <a:rPr lang="en-US" sz="4800" dirty="0" smtClean="0">
                <a:latin typeface="Eras Bold ITC" pitchFamily="34" charset="0"/>
              </a:rPr>
              <a:t>Exposed at about 6 µ</a:t>
            </a:r>
            <a:r>
              <a:rPr lang="en-US" sz="4800" dirty="0" err="1" smtClean="0">
                <a:latin typeface="Eras Bold ITC" pitchFamily="34" charset="0"/>
              </a:rPr>
              <a:t>Sv</a:t>
            </a:r>
            <a:r>
              <a:rPr lang="en-US" sz="4800" dirty="0" smtClean="0">
                <a:latin typeface="Eras Bold ITC" pitchFamily="34" charset="0"/>
              </a:rPr>
              <a:t>/hr</a:t>
            </a:r>
          </a:p>
          <a:p>
            <a:endParaRPr lang="en-US" sz="4800" dirty="0" smtClean="0">
              <a:latin typeface="Eras Bold ITC" pitchFamily="34" charset="0"/>
            </a:endParaRPr>
          </a:p>
          <a:p>
            <a:r>
              <a:rPr lang="en-US" sz="4800" dirty="0" smtClean="0">
                <a:latin typeface="Eras Bold ITC" pitchFamily="34" charset="0"/>
              </a:rPr>
              <a:t>Limit is 1 </a:t>
            </a:r>
            <a:r>
              <a:rPr lang="en-US" sz="4800" dirty="0" err="1" smtClean="0">
                <a:latin typeface="Eras Bold ITC" pitchFamily="34" charset="0"/>
              </a:rPr>
              <a:t>mSv</a:t>
            </a:r>
            <a:r>
              <a:rPr lang="en-US" sz="4800" dirty="0" smtClean="0">
                <a:latin typeface="Eras Bold ITC" pitchFamily="34" charset="0"/>
              </a:rPr>
              <a:t>/year</a:t>
            </a:r>
          </a:p>
        </p:txBody>
      </p:sp>
      <p:pic>
        <p:nvPicPr>
          <p:cNvPr id="51203" name="Picture 3" descr="C:\Users\Owner\AppData\Local\Microsoft\Windows\Temporary Internet Files\Content.IE5\8DEHB48V\MP900442499[1].jpg"/>
          <p:cNvPicPr>
            <a:picLocks noChangeAspect="1" noChangeArrowheads="1"/>
          </p:cNvPicPr>
          <p:nvPr/>
        </p:nvPicPr>
        <p:blipFill>
          <a:blip r:embed="rId2" cstate="print"/>
          <a:srcRect/>
          <a:stretch>
            <a:fillRect/>
          </a:stretch>
        </p:blipFill>
        <p:spPr bwMode="auto">
          <a:xfrm>
            <a:off x="4724400" y="3886200"/>
            <a:ext cx="3891030" cy="2612417"/>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Wild boar in Germany."/>
          <p:cNvPicPr>
            <a:picLocks noChangeAspect="1" noChangeArrowheads="1"/>
          </p:cNvPicPr>
          <p:nvPr/>
        </p:nvPicPr>
        <p:blipFill>
          <a:blip r:embed="rId2" cstate="print"/>
          <a:srcRect/>
          <a:stretch>
            <a:fillRect/>
          </a:stretch>
        </p:blipFill>
        <p:spPr bwMode="auto">
          <a:xfrm>
            <a:off x="838200" y="790007"/>
            <a:ext cx="7467600" cy="5610793"/>
          </a:xfrm>
          <a:prstGeom prst="rect">
            <a:avLst/>
          </a:prstGeom>
          <a:noFill/>
        </p:spPr>
      </p:pic>
      <p:sp>
        <p:nvSpPr>
          <p:cNvPr id="5" name="Rectangle 4"/>
          <p:cNvSpPr/>
          <p:nvPr/>
        </p:nvSpPr>
        <p:spPr>
          <a:xfrm>
            <a:off x="0" y="0"/>
            <a:ext cx="9144000" cy="707886"/>
          </a:xfrm>
          <a:prstGeom prst="rect">
            <a:avLst/>
          </a:prstGeom>
        </p:spPr>
        <p:txBody>
          <a:bodyPr wrap="square">
            <a:spAutoFit/>
          </a:bodyPr>
          <a:lstStyle/>
          <a:p>
            <a:r>
              <a:rPr lang="en-US" sz="4000" dirty="0" smtClean="0">
                <a:latin typeface="Eras Bold ITC" pitchFamily="34" charset="0"/>
              </a:rPr>
              <a:t>Radioactive German Wild Boar?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ile:Uranium Glass Collection.jpg"/>
          <p:cNvPicPr>
            <a:picLocks noChangeAspect="1" noChangeArrowheads="1"/>
          </p:cNvPicPr>
          <p:nvPr/>
        </p:nvPicPr>
        <p:blipFill>
          <a:blip r:embed="rId2" cstate="print"/>
          <a:srcRect/>
          <a:stretch>
            <a:fillRect/>
          </a:stretch>
        </p:blipFill>
        <p:spPr bwMode="auto">
          <a:xfrm>
            <a:off x="990600" y="152400"/>
            <a:ext cx="7315200" cy="5486400"/>
          </a:xfrm>
          <a:prstGeom prst="rect">
            <a:avLst/>
          </a:prstGeom>
          <a:noFill/>
        </p:spPr>
      </p:pic>
      <p:sp>
        <p:nvSpPr>
          <p:cNvPr id="5" name="Rectangle 4"/>
          <p:cNvSpPr/>
          <p:nvPr/>
        </p:nvSpPr>
        <p:spPr>
          <a:xfrm>
            <a:off x="533400" y="5950803"/>
            <a:ext cx="8229600" cy="830997"/>
          </a:xfrm>
          <a:prstGeom prst="rect">
            <a:avLst/>
          </a:prstGeom>
        </p:spPr>
        <p:txBody>
          <a:bodyPr wrap="square">
            <a:spAutoFit/>
          </a:bodyPr>
          <a:lstStyle/>
          <a:p>
            <a:r>
              <a:rPr lang="en-US" sz="4800" dirty="0" smtClean="0">
                <a:latin typeface="Eras Bold ITC" pitchFamily="34" charset="0"/>
              </a:rPr>
              <a:t>1930s uranium glassware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308324"/>
          </a:xfrm>
          <a:prstGeom prst="rect">
            <a:avLst/>
          </a:prstGeom>
        </p:spPr>
        <p:txBody>
          <a:bodyPr wrap="square">
            <a:spAutoFit/>
          </a:bodyPr>
          <a:lstStyle/>
          <a:p>
            <a:r>
              <a:rPr lang="en-US" sz="4800" dirty="0" smtClean="0">
                <a:latin typeface="Eras Bold ITC" pitchFamily="34" charset="0"/>
              </a:rPr>
              <a:t>The nucleus has all positive charges…why doesn’t it blow apart?</a:t>
            </a:r>
          </a:p>
        </p:txBody>
      </p:sp>
      <p:sp>
        <p:nvSpPr>
          <p:cNvPr id="5" name="Oval 4"/>
          <p:cNvSpPr/>
          <p:nvPr/>
        </p:nvSpPr>
        <p:spPr>
          <a:xfrm>
            <a:off x="1828800" y="3962400"/>
            <a:ext cx="2057400" cy="2057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P</a:t>
            </a:r>
          </a:p>
        </p:txBody>
      </p:sp>
      <p:sp>
        <p:nvSpPr>
          <p:cNvPr id="6" name="Oval 5"/>
          <p:cNvSpPr/>
          <p:nvPr/>
        </p:nvSpPr>
        <p:spPr>
          <a:xfrm>
            <a:off x="3429000" y="2438400"/>
            <a:ext cx="2057400" cy="2057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P</a:t>
            </a:r>
          </a:p>
        </p:txBody>
      </p:sp>
      <p:sp>
        <p:nvSpPr>
          <p:cNvPr id="7" name="Oval 6"/>
          <p:cNvSpPr/>
          <p:nvPr/>
        </p:nvSpPr>
        <p:spPr>
          <a:xfrm>
            <a:off x="4114800" y="4495800"/>
            <a:ext cx="2057400" cy="2057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P</a:t>
            </a:r>
          </a:p>
        </p:txBody>
      </p:sp>
      <p:sp>
        <p:nvSpPr>
          <p:cNvPr id="8" name="Oval 7"/>
          <p:cNvSpPr/>
          <p:nvPr/>
        </p:nvSpPr>
        <p:spPr>
          <a:xfrm>
            <a:off x="5562600" y="2819400"/>
            <a:ext cx="2057400" cy="2057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3.33333E-6 L 0.275 -0.33333 " pathEditMode="relative" ptsTypes="AA">
                                      <p:cBhvr>
                                        <p:cTn id="6" dur="500" fill="hold"/>
                                        <p:tgtEl>
                                          <p:spTgt spid="8"/>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33333E-6 -3.33333E-6 L -0.375 -0.35556 " pathEditMode="relative" ptsTypes="AA">
                                      <p:cBhvr>
                                        <p:cTn id="8" dur="500" fill="hold"/>
                                        <p:tgtEl>
                                          <p:spTgt spid="6"/>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3.33333E-6 -5.55556E-6 L 0.4 -0.03334 " pathEditMode="relative" ptsTypes="AA">
                                      <p:cBhvr>
                                        <p:cTn id="10" dur="500" fill="hold"/>
                                        <p:tgtEl>
                                          <p:spTgt spid="7"/>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3.33333E-6 -6.66667E-6 L -0.15 0.25555 " pathEditMode="relative" ptsTypes="AA">
                                      <p:cBhvr>
                                        <p:cTn id="12" dur="5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ile:Fiestaware.jpg"/>
          <p:cNvPicPr>
            <a:picLocks noChangeAspect="1" noChangeArrowheads="1"/>
          </p:cNvPicPr>
          <p:nvPr/>
        </p:nvPicPr>
        <p:blipFill>
          <a:blip r:embed="rId2" cstate="print"/>
          <a:srcRect/>
          <a:stretch>
            <a:fillRect/>
          </a:stretch>
        </p:blipFill>
        <p:spPr bwMode="auto">
          <a:xfrm>
            <a:off x="304799" y="228600"/>
            <a:ext cx="8537219" cy="5715000"/>
          </a:xfrm>
          <a:prstGeom prst="rect">
            <a:avLst/>
          </a:prstGeom>
          <a:noFill/>
        </p:spPr>
      </p:pic>
      <p:sp>
        <p:nvSpPr>
          <p:cNvPr id="5" name="Rectangle 4"/>
          <p:cNvSpPr/>
          <p:nvPr/>
        </p:nvSpPr>
        <p:spPr>
          <a:xfrm>
            <a:off x="533400" y="5950803"/>
            <a:ext cx="8229600" cy="707886"/>
          </a:xfrm>
          <a:prstGeom prst="rect">
            <a:avLst/>
          </a:prstGeom>
        </p:spPr>
        <p:txBody>
          <a:bodyPr wrap="square">
            <a:spAutoFit/>
          </a:bodyPr>
          <a:lstStyle/>
          <a:p>
            <a:r>
              <a:rPr lang="en-US" sz="4000" dirty="0" err="1" smtClean="0">
                <a:latin typeface="Eras Bold ITC" pitchFamily="34" charset="0"/>
              </a:rPr>
              <a:t>Fiestaware</a:t>
            </a:r>
            <a:r>
              <a:rPr lang="en-US" sz="4000" dirty="0" smtClean="0">
                <a:latin typeface="Eras Bold ITC" pitchFamily="34" charset="0"/>
              </a:rPr>
              <a:t> with uranium glaze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569660"/>
          </a:xfrm>
          <a:prstGeom prst="rect">
            <a:avLst/>
          </a:prstGeom>
        </p:spPr>
        <p:txBody>
          <a:bodyPr wrap="square">
            <a:spAutoFit/>
          </a:bodyPr>
          <a:lstStyle/>
          <a:p>
            <a:r>
              <a:rPr lang="en-US" sz="4800" dirty="0" smtClean="0">
                <a:latin typeface="Eras Bold ITC" pitchFamily="34" charset="0"/>
              </a:rPr>
              <a:t>The nucleus is held together much more tightly.  </a:t>
            </a:r>
          </a:p>
        </p:txBody>
      </p:sp>
      <p:sp>
        <p:nvSpPr>
          <p:cNvPr id="6" name="Oval 5"/>
          <p:cNvSpPr/>
          <p:nvPr/>
        </p:nvSpPr>
        <p:spPr>
          <a:xfrm>
            <a:off x="3733800" y="3429000"/>
            <a:ext cx="2057400" cy="2057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P</a:t>
            </a:r>
          </a:p>
        </p:txBody>
      </p:sp>
      <p:pic>
        <p:nvPicPr>
          <p:cNvPr id="7" name="Picture 2" descr="http://www.chemicalelements.com/bohr/b0026.gif"/>
          <p:cNvPicPr>
            <a:picLocks noChangeAspect="1" noChangeArrowheads="1"/>
          </p:cNvPicPr>
          <p:nvPr/>
        </p:nvPicPr>
        <p:blipFill>
          <a:blip r:embed="rId2" cstate="print"/>
          <a:srcRect/>
          <a:stretch>
            <a:fillRect/>
          </a:stretch>
        </p:blipFill>
        <p:spPr bwMode="auto">
          <a:xfrm>
            <a:off x="381000" y="1981200"/>
            <a:ext cx="2072363" cy="2057400"/>
          </a:xfrm>
          <a:prstGeom prst="rect">
            <a:avLst/>
          </a:prstGeom>
          <a:noFill/>
        </p:spPr>
      </p:pic>
      <p:sp>
        <p:nvSpPr>
          <p:cNvPr id="9" name="Oval 8"/>
          <p:cNvSpPr/>
          <p:nvPr/>
        </p:nvSpPr>
        <p:spPr>
          <a:xfrm>
            <a:off x="964474" y="2551611"/>
            <a:ext cx="914400" cy="9144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9" idx="0"/>
          </p:cNvCxnSpPr>
          <p:nvPr/>
        </p:nvCxnSpPr>
        <p:spPr>
          <a:xfrm flipV="1">
            <a:off x="1421674" y="2057400"/>
            <a:ext cx="4217126" cy="4942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4"/>
          </p:cNvCxnSpPr>
          <p:nvPr/>
        </p:nvCxnSpPr>
        <p:spPr>
          <a:xfrm>
            <a:off x="1421674" y="3466011"/>
            <a:ext cx="2769326" cy="270618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096000" y="2057400"/>
            <a:ext cx="2057400" cy="2057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repeatCount="indefinite" accel="50000" decel="50000" autoRev="1" fill="hold" nodeType="clickEffect">
                                  <p:stCondLst>
                                    <p:cond delay="0"/>
                                  </p:stCondLst>
                                  <p:childTnLst>
                                    <p:animClr clrSpc="rgb">
                                      <p:cBhvr>
                                        <p:cTn id="6" dur="500" fill="hold"/>
                                        <p:tgtEl>
                                          <p:spTgt spid="11"/>
                                        </p:tgtEl>
                                        <p:attrNameLst>
                                          <p:attrName>stroke.color</p:attrName>
                                        </p:attrNameLst>
                                      </p:cBhvr>
                                      <p:to>
                                        <a:srgbClr val="FFFF00"/>
                                      </p:to>
                                    </p:animClr>
                                    <p:set>
                                      <p:cBhvr>
                                        <p:cTn id="7" dur="500" fill="hold"/>
                                        <p:tgtEl>
                                          <p:spTgt spid="11"/>
                                        </p:tgtEl>
                                        <p:attrNameLst>
                                          <p:attrName>stroke.on</p:attrName>
                                        </p:attrNameLst>
                                      </p:cBhvr>
                                      <p:to>
                                        <p:strVal val="true"/>
                                      </p:to>
                                    </p:set>
                                  </p:childTnLst>
                                </p:cTn>
                              </p:par>
                              <p:par>
                                <p:cTn id="8" presetID="7" presetClass="emph" presetSubtype="2" repeatCount="indefinite" accel="50000" decel="50000" autoRev="1" fill="hold" nodeType="withEffect">
                                  <p:stCondLst>
                                    <p:cond delay="0"/>
                                  </p:stCondLst>
                                  <p:childTnLst>
                                    <p:animClr clrSpc="rgb">
                                      <p:cBhvr>
                                        <p:cTn id="9" dur="500" fill="hold"/>
                                        <p:tgtEl>
                                          <p:spTgt spid="9"/>
                                        </p:tgtEl>
                                        <p:attrNameLst>
                                          <p:attrName>stroke.color</p:attrName>
                                        </p:attrNameLst>
                                      </p:cBhvr>
                                      <p:to>
                                        <a:srgbClr val="FFFF00"/>
                                      </p:to>
                                    </p:animClr>
                                    <p:set>
                                      <p:cBhvr>
                                        <p:cTn id="10" dur="500" fill="hold"/>
                                        <p:tgtEl>
                                          <p:spTgt spid="9"/>
                                        </p:tgtEl>
                                        <p:attrNameLst>
                                          <p:attrName>stroke.on</p:attrName>
                                        </p:attrNameLst>
                                      </p:cBhvr>
                                      <p:to>
                                        <p:strVal val="true"/>
                                      </p:to>
                                    </p:set>
                                  </p:childTnLst>
                                </p:cTn>
                              </p:par>
                              <p:par>
                                <p:cTn id="11" presetID="7" presetClass="emph" presetSubtype="2" repeatCount="indefinite" accel="50000" decel="50000" autoRev="1" fill="hold" nodeType="withEffect">
                                  <p:stCondLst>
                                    <p:cond delay="0"/>
                                  </p:stCondLst>
                                  <p:childTnLst>
                                    <p:animClr clrSpc="rgb">
                                      <p:cBhvr>
                                        <p:cTn id="12" dur="500" fill="hold"/>
                                        <p:tgtEl>
                                          <p:spTgt spid="13"/>
                                        </p:tgtEl>
                                        <p:attrNameLst>
                                          <p:attrName>stroke.color</p:attrName>
                                        </p:attrNameLst>
                                      </p:cBhvr>
                                      <p:to>
                                        <a:srgbClr val="FFFF00"/>
                                      </p:to>
                                    </p:animClr>
                                    <p:set>
                                      <p:cBhvr>
                                        <p:cTn id="13" dur="500" fill="hold"/>
                                        <p:tgtEl>
                                          <p:spTgt spid="1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94085"/>
          </a:xfrm>
          <a:prstGeom prst="rect">
            <a:avLst/>
          </a:prstGeom>
        </p:spPr>
        <p:txBody>
          <a:bodyPr wrap="square">
            <a:spAutoFit/>
          </a:bodyPr>
          <a:lstStyle/>
          <a:p>
            <a:r>
              <a:rPr lang="en-US" sz="4800" dirty="0" smtClean="0">
                <a:latin typeface="Eras Bold ITC" pitchFamily="34" charset="0"/>
              </a:rPr>
              <a:t>And it is TINY.</a:t>
            </a:r>
          </a:p>
          <a:p>
            <a:endParaRPr lang="en-US" sz="4800" dirty="0">
              <a:latin typeface="Eras Bold ITC" pitchFamily="34" charset="0"/>
            </a:endParaRPr>
          </a:p>
          <a:p>
            <a:r>
              <a:rPr lang="en-US" sz="4800" dirty="0" smtClean="0">
                <a:latin typeface="Eras Bold ITC" pitchFamily="34" charset="0"/>
              </a:rPr>
              <a:t>Measure it in </a:t>
            </a:r>
            <a:r>
              <a:rPr lang="en-US" sz="4800" dirty="0" err="1" smtClean="0">
                <a:latin typeface="Eras Bold ITC" pitchFamily="34" charset="0"/>
                <a:hlinkClick r:id="rId2"/>
              </a:rPr>
              <a:t>femptometers</a:t>
            </a:r>
            <a:endParaRPr lang="en-US" sz="4800" dirty="0" smtClean="0">
              <a:latin typeface="Eras Bold ITC" pitchFamily="34" charset="0"/>
            </a:endParaRPr>
          </a:p>
          <a:p>
            <a:endParaRPr lang="en-US" sz="4800" dirty="0">
              <a:latin typeface="Eras Bold ITC" pitchFamily="34" charset="0"/>
            </a:endParaRPr>
          </a:p>
          <a:p>
            <a:r>
              <a:rPr lang="en-US" sz="4800" dirty="0" smtClean="0">
                <a:latin typeface="Eras Bold ITC" pitchFamily="34" charset="0"/>
              </a:rPr>
              <a:t>1</a:t>
            </a:r>
            <a:r>
              <a:rPr lang="en-US" sz="4400" dirty="0" smtClean="0">
                <a:latin typeface="Eras Bold ITC" pitchFamily="34" charset="0"/>
              </a:rPr>
              <a:t> fm = 0.000000000000001 m</a:t>
            </a:r>
          </a:p>
          <a:p>
            <a:endParaRPr lang="en-US" sz="4800" dirty="0">
              <a:latin typeface="Eras Bold ITC" pitchFamily="34" charset="0"/>
            </a:endParaRPr>
          </a:p>
          <a:p>
            <a:r>
              <a:rPr lang="en-US" sz="4800" dirty="0" smtClean="0">
                <a:latin typeface="Eras Bold ITC" pitchFamily="34" charset="0"/>
              </a:rPr>
              <a:t>Or 1.0 x10</a:t>
            </a:r>
            <a:r>
              <a:rPr lang="en-US" sz="4800" baseline="30000" dirty="0" smtClean="0">
                <a:latin typeface="Eras Bold ITC" pitchFamily="34" charset="0"/>
              </a:rPr>
              <a:t>-15 m</a:t>
            </a:r>
          </a:p>
          <a:p>
            <a:endParaRPr lang="en-US" sz="4800" baseline="30000" dirty="0">
              <a:latin typeface="Eras Bold ITC" pitchFamily="34" charset="0"/>
            </a:endParaRPr>
          </a:p>
          <a:p>
            <a:r>
              <a:rPr lang="en-US" sz="4800" dirty="0" smtClean="0">
                <a:latin typeface="Eras Bold ITC" pitchFamily="34" charset="0"/>
              </a:rPr>
              <a:t>Or 1 quadrillionth of a meter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286000" y="4343400"/>
            <a:ext cx="8382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5400" dirty="0" smtClean="0">
                <a:solidFill>
                  <a:schemeClr val="tx1"/>
                </a:solidFill>
              </a:rPr>
              <a:t>π</a:t>
            </a:r>
            <a:endParaRPr lang="en-US" sz="5400" dirty="0">
              <a:solidFill>
                <a:schemeClr val="tx1"/>
              </a:solidFill>
            </a:endParaRPr>
          </a:p>
        </p:txBody>
      </p:sp>
      <p:sp>
        <p:nvSpPr>
          <p:cNvPr id="4" name="Rectangle 3"/>
          <p:cNvSpPr/>
          <p:nvPr/>
        </p:nvSpPr>
        <p:spPr>
          <a:xfrm>
            <a:off x="0" y="0"/>
            <a:ext cx="9144000" cy="830997"/>
          </a:xfrm>
          <a:prstGeom prst="rect">
            <a:avLst/>
          </a:prstGeom>
        </p:spPr>
        <p:txBody>
          <a:bodyPr wrap="square">
            <a:spAutoFit/>
          </a:bodyPr>
          <a:lstStyle/>
          <a:p>
            <a:r>
              <a:rPr lang="en-US" sz="4800" dirty="0" smtClean="0">
                <a:latin typeface="Eras Bold ITC" pitchFamily="34" charset="0"/>
              </a:rPr>
              <a:t>The Strong Nuclear force</a:t>
            </a:r>
          </a:p>
        </p:txBody>
      </p:sp>
      <p:sp>
        <p:nvSpPr>
          <p:cNvPr id="5" name="Rectangle 4"/>
          <p:cNvSpPr/>
          <p:nvPr/>
        </p:nvSpPr>
        <p:spPr>
          <a:xfrm>
            <a:off x="0" y="1295400"/>
            <a:ext cx="9144000" cy="2308324"/>
          </a:xfrm>
          <a:prstGeom prst="rect">
            <a:avLst/>
          </a:prstGeom>
        </p:spPr>
        <p:txBody>
          <a:bodyPr wrap="square">
            <a:spAutoFit/>
          </a:bodyPr>
          <a:lstStyle/>
          <a:p>
            <a:r>
              <a:rPr lang="en-US" sz="4800" dirty="0" smtClean="0">
                <a:latin typeface="Eras Bold ITC" pitchFamily="34" charset="0"/>
              </a:rPr>
              <a:t>An exchange force – </a:t>
            </a:r>
            <a:r>
              <a:rPr lang="en-US" sz="4800" dirty="0" err="1" smtClean="0">
                <a:latin typeface="Eras Bold ITC" pitchFamily="34" charset="0"/>
              </a:rPr>
              <a:t>pions</a:t>
            </a:r>
            <a:r>
              <a:rPr lang="en-US" sz="4800" dirty="0" smtClean="0">
                <a:latin typeface="Eras Bold ITC" pitchFamily="34" charset="0"/>
              </a:rPr>
              <a:t> are exchanged between protons.  </a:t>
            </a:r>
          </a:p>
        </p:txBody>
      </p:sp>
      <p:sp>
        <p:nvSpPr>
          <p:cNvPr id="6" name="Oval 5"/>
          <p:cNvSpPr/>
          <p:nvPr/>
        </p:nvSpPr>
        <p:spPr>
          <a:xfrm>
            <a:off x="1219200" y="3886200"/>
            <a:ext cx="2057400" cy="2057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P</a:t>
            </a:r>
          </a:p>
        </p:txBody>
      </p:sp>
      <p:sp>
        <p:nvSpPr>
          <p:cNvPr id="7" name="Oval 6"/>
          <p:cNvSpPr/>
          <p:nvPr/>
        </p:nvSpPr>
        <p:spPr>
          <a:xfrm>
            <a:off x="5943600" y="3124200"/>
            <a:ext cx="2057400" cy="2057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decel="50000" autoRev="1" fill="hold" grpId="0" nodeType="clickEffect">
                                  <p:stCondLst>
                                    <p:cond delay="0"/>
                                  </p:stCondLst>
                                  <p:childTnLst>
                                    <p:animMotion origin="layout" path="M 2.77778E-7 1.48148E-6 C 0.00625 -0.00578 0.00782 -0.00787 0.01563 -0.01157 C 0.02917 -0.0287 0.03438 -0.02523 0.05417 -0.0287 C 0.06667 -0.03078 0.07882 -0.03611 0.09132 -0.03819 C 0.10174 -0.03981 0.11233 -0.03935 0.12275 -0.04004 C 0.1592 -0.04953 0.09341 -0.03287 0.2099 -0.04583 C 0.21823 -0.04676 0.2342 -0.05347 0.2342 -0.05347 C 0.24445 -0.05995 0.25434 -0.06319 0.26563 -0.06481 C 0.2724 -0.06713 0.28004 -0.06805 0.28559 -0.0743 C 0.28716 -0.07615 0.28802 -0.07847 0.28993 -0.08009 C 0.29792 -0.08727 0.29827 -0.08449 0.30695 -0.08958 C 0.31216 -0.09259 0.31476 -0.09791 0.31979 -0.10092 C 0.33368 -0.10902 0.34809 -0.11111 0.36285 -0.11435 C 0.37344 -0.11666 0.36354 -0.11574 0.37552 -0.12014 C 0.38195 -0.12245 0.38924 -0.12407 0.39549 -0.12569 C 0.40382 -0.1331 0.4132 -0.13379 0.42275 -0.13727 C 0.44497 -0.13449 0.43629 -0.13935 0.44427 -0.12384 C 0.44167 -0.09143 0.43021 -0.08796 0.41129 -0.0706 C 0.35591 -0.01944 0.2915 -0.03958 0.22136 -0.03819 C 0.14132 -0.03657 0.06146 -0.03703 -0.01857 -0.03634 C -0.02621 -0.03264 -0.0309 -0.02754 -0.03576 -0.01898 C -0.03854 -0.00833 -0.04114 -0.00023 -0.03437 0.00949 C 0.03525 0.00533 0.10486 0.00741 0.17431 1.48148E-6 C 0.18195 -0.00162 0.18733 -0.00324 0.19427 -0.00764 C 0.19861 -0.02569 0.2257 -0.0287 0.23716 -0.0324 C 0.24445 -0.0375 0.25035 -0.04004 0.25851 -0.0419 C 0.26198 -0.04699 0.26511 -0.0493 0.26997 -0.05139 C 0.28108 -0.0662 0.30469 -0.06551 0.31841 -0.06666 C 0.32813 -0.06967 0.33907 -0.07338 0.34844 -0.07824 C 0.35903 -0.08379 0.3625 -0.08819 0.37257 -0.09143 C 0.38021 -0.10602 0.37014 -0.08912 0.38125 -0.09907 C 0.38525 -0.10254 0.38698 -0.10972 0.39115 -0.1125 C 0.39497 -0.11481 0.39879 -0.1162 0.40261 -0.11805 C 0.40712 -0.12824 0.40886 -0.12986 0.41702 -0.13333 C 0.41875 -0.13588 0.42049 -0.13889 0.42275 -0.14097 C 0.42552 -0.14375 0.42952 -0.14352 0.43282 -0.1449 C 0.44011 -0.14815 0.43889 -0.14768 0.44427 -0.15231 C 0.45521 -0.15069 0.46476 -0.14815 0.4757 -0.14676 C 0.47518 -0.13472 0.47552 -0.12245 0.47431 -0.11041 C 0.47136 -0.07963 0.44757 -0.04861 0.43143 -0.0287 C 0.42292 -0.01805 0.41875 -0.00879 0.40851 -0.00185 C 0.38785 0.03334 0.30643 0.00371 0.304 0.00371 C 0.27917 -0.00555 0.25365 0.00209 0.22848 -0.00393 C 0.204 -0.00347 0.08889 -0.00995 0.04271 0.00185 C 0.02257 -0.00069 0.03264 0.00139 0.0099 -0.00578 C 0.00608 -0.00694 -0.00156 -0.00949 -0.00156 -0.00949 C -0.00642 -0.01412 -0.01007 -0.01527 -0.0158 -0.01713 C -0.05104 -0.01551 -0.05642 -0.02106 -0.08003 -0.00185 C -0.08177 0.00255 -0.08524 0.00625 -0.08576 0.01135 C -0.08611 0.01412 -0.08264 0.0301 -0.08142 0.03241 C -0.07916 0.03635 -0.07187 0.04283 -0.06857 0.0456 C -0.06423 0.05486 -0.05764 0.0551 -0.05 0.05718 C -0.00052 0.05533 0.04896 0.05602 0.09844 0.05324 C 0.1224 0.05185 0.16997 0.0456 0.16997 0.0456 C 0.19323 0.03681 0.21511 0.02593 0.23716 0.0132 C 0.26493 -0.00301 0.24792 0.00232 0.26424 -0.00185 C 0.26528 -0.00254 0.27743 -0.00902 0.27986 -0.01157 C 0.28681 -0.01898 0.29202 -0.02615 0.3 -0.0324 C 0.30938 -0.04004 0.3066 -0.03634 0.31545 -0.0419 C 0.3224 -0.04606 0.32657 -0.0493 0.33282 -0.05347 C 0.33559 -0.05532 0.34132 -0.05902 0.34132 -0.05902 C 0.34775 -0.06782 0.34289 -0.06203 0.35712 -0.0743 C 0.3599 -0.07685 0.36164 -0.08102 0.36424 -0.08379 C 0.37205 -0.09259 0.37969 -0.09838 0.38976 -0.10092 C 0.39705 -0.10764 0.40539 -0.11527 0.41424 -0.11805 C 0.42188 -0.12037 0.43716 -0.12384 0.43716 -0.12384 C 0.44688 -0.13032 0.45677 -0.13264 0.46702 -0.13727 C 0.50504 -0.13611 0.525 -0.15139 0.54705 -0.12199 C 0.54792 -0.11736 0.55035 -0.11319 0.55 -0.10856 C 0.54879 -0.08912 0.54098 -0.08541 0.52986 -0.07824 C 0.529 -0.07639 0.52848 -0.07384 0.52709 -0.07245 C 0.52552 -0.07106 0.52327 -0.07152 0.52136 -0.0706 C 0.51337 -0.06713 0.50834 -0.06296 0.5 -0.06111 C 0.49167 -0.05347 0.49861 -0.05856 0.48282 -0.05532 C 0.47743 -0.05416 0.47223 -0.05092 0.46702 -0.04953 C 0.4599 -0.04768 0.45278 -0.04745 0.44566 -0.04583 C 0.43716 -0.03449 0.40104 -0.03472 0.39688 -0.03426 C 0.25608 -0.03495 0.11528 -0.03634 -0.02569 -0.03634 C -0.03576 -0.03634 -0.04583 -0.0368 -0.05573 -0.03426 C -0.0592 -0.03333 -0.06441 -0.02662 -0.06441 -0.02662 C -0.06597 -0.02037 -0.06701 -0.01389 -0.06857 -0.00764 C -0.06614 0.00278 -0.06875 0.01551 -0.06441 0.02477 C -0.06302 0.02778 -0.06059 0.02986 -0.05868 0.03241 C -0.0526 0.05648 -0.02066 0.03843 -0.00156 0.03797 C 0.02466 0.03727 0.05087 0.03681 0.07709 0.03611 C 0.09063 0.02917 0.08177 0.0331 0.10417 0.02662 C 0.1092 0.02523 0.11354 0.01991 0.11858 0.01898 C 0.12986 0.01667 0.14132 0.01783 0.15278 0.01713 C 0.17483 0.01297 0.19636 0.00301 0.21858 -0.00185 C 0.22188 -0.0037 0.225 -0.00625 0.22848 -0.00764 C 0.23177 -0.00879 0.23542 -0.00787 0.23854 -0.00949 C 0.2408 -0.01065 0.24202 -0.01435 0.24427 -0.01527 C 0.24844 -0.0169 0.25261 -0.01643 0.25695 -0.01713 C 0.26372 -0.02176 0.26997 -0.02754 0.27709 -0.03055 C 0.28195 -0.03727 0.28611 -0.04259 0.29271 -0.04583 C 0.29723 -0.05162 0.30243 -0.05463 0.30834 -0.05717 C 0.31563 -0.0669 0.31962 -0.07731 0.3283 -0.08565 C 0.33282 -0.09421 0.33802 -0.09745 0.34427 -0.10301 C 0.35139 -0.10926 0.35695 -0.11736 0.36424 -0.12384 C 0.3665 -0.13379 0.37674 -0.13819 0.38403 -0.14097 C 0.40556 -0.14884 0.42674 -0.1544 0.44844 -0.15995 C 0.50712 -0.15694 0.4724 -0.16666 0.49271 -0.14861 C 0.49653 -0.14097 0.49618 -0.13333 0.5 -0.12569 C 0.50243 -0.11574 0.50486 -0.10787 0.5 -0.09722 C 0.49757 -0.0919 0.49254 -0.08912 0.48993 -0.08379 C 0.48664 -0.07731 0.48681 -0.07662 0.48143 -0.0706 C 0.47726 -0.06597 0.46858 -0.05717 0.46858 -0.05717 C 0.45313 -0.02338 0.40556 -0.02338 0.38125 -0.02106 C 0.29636 -0.00162 0.35504 -0.01365 0.15417 -0.01898 C 0.14254 -0.01921 0.13143 -0.02639 0.11997 -0.0287 C 0.1033 -0.03217 0.08664 -0.0331 0.06997 -0.03426 C 0.06025 -0.03773 0.05 -0.03819 0.03993 -0.04004 C 0.00608 -0.03935 -0.03333 -0.05555 -0.06146 -0.03055 C -0.05989 -0.01018 -0.06059 -0.00926 -0.04722 -0.00185 C -0.04548 0.00486 -0.04722 0.00371 -0.04288 0.00371 " pathEditMode="relative" ptsTypes="ffffffffffffffffffffffffffffffffffffffffffffffffffffffffffffffffffffffffffffffffffffffffffffffffffffffffffffffffffA">
                                      <p:cBhvr>
                                        <p:cTn id="6" dur="3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30997"/>
          </a:xfrm>
          <a:prstGeom prst="rect">
            <a:avLst/>
          </a:prstGeom>
        </p:spPr>
        <p:txBody>
          <a:bodyPr wrap="square">
            <a:spAutoFit/>
          </a:bodyPr>
          <a:lstStyle/>
          <a:p>
            <a:r>
              <a:rPr lang="en-US" sz="4800" dirty="0" smtClean="0">
                <a:latin typeface="Eras Bold ITC" pitchFamily="34" charset="0"/>
              </a:rPr>
              <a:t>The Strong Nuclear force</a:t>
            </a:r>
          </a:p>
        </p:txBody>
      </p:sp>
      <p:sp>
        <p:nvSpPr>
          <p:cNvPr id="5" name="Rectangle 4"/>
          <p:cNvSpPr/>
          <p:nvPr/>
        </p:nvSpPr>
        <p:spPr>
          <a:xfrm>
            <a:off x="0" y="762000"/>
            <a:ext cx="9144000" cy="2308324"/>
          </a:xfrm>
          <a:prstGeom prst="rect">
            <a:avLst/>
          </a:prstGeom>
        </p:spPr>
        <p:txBody>
          <a:bodyPr wrap="square">
            <a:spAutoFit/>
          </a:bodyPr>
          <a:lstStyle/>
          <a:p>
            <a:r>
              <a:rPr lang="en-US" sz="4800" dirty="0" smtClean="0">
                <a:latin typeface="Eras Bold ITC" pitchFamily="34" charset="0"/>
              </a:rPr>
              <a:t>Attractive at 1 fm</a:t>
            </a:r>
            <a:endParaRPr lang="en-US" sz="4800" dirty="0">
              <a:latin typeface="Eras Bold ITC" pitchFamily="34" charset="0"/>
            </a:endParaRPr>
          </a:p>
          <a:p>
            <a:r>
              <a:rPr lang="en-US" sz="4800" dirty="0" smtClean="0">
                <a:latin typeface="Eras Bold ITC" pitchFamily="34" charset="0"/>
              </a:rPr>
              <a:t>                No action &gt; 2.5 f</a:t>
            </a:r>
            <a:endParaRPr lang="en-US" sz="4800" dirty="0">
              <a:latin typeface="Eras Bold ITC" pitchFamily="34" charset="0"/>
            </a:endParaRPr>
          </a:p>
          <a:p>
            <a:r>
              <a:rPr lang="en-US" sz="4800" dirty="0" smtClean="0">
                <a:latin typeface="Eras Bold ITC" pitchFamily="34" charset="0"/>
              </a:rPr>
              <a:t>Repulsive &lt; 0.7 fm</a:t>
            </a:r>
            <a:endParaRPr lang="en-US" sz="4800" dirty="0">
              <a:latin typeface="Eras Bold ITC" pitchFamily="34" charset="0"/>
            </a:endParaRPr>
          </a:p>
        </p:txBody>
      </p:sp>
      <p:sp>
        <p:nvSpPr>
          <p:cNvPr id="6" name="Oval 5"/>
          <p:cNvSpPr/>
          <p:nvPr/>
        </p:nvSpPr>
        <p:spPr>
          <a:xfrm>
            <a:off x="3733800" y="4343400"/>
            <a:ext cx="1295400" cy="1371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P</a:t>
            </a:r>
          </a:p>
        </p:txBody>
      </p:sp>
      <p:sp>
        <p:nvSpPr>
          <p:cNvPr id="7" name="Oval 6"/>
          <p:cNvSpPr/>
          <p:nvPr/>
        </p:nvSpPr>
        <p:spPr>
          <a:xfrm>
            <a:off x="3187337" y="3733800"/>
            <a:ext cx="2438400" cy="2590800"/>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781800" y="2819400"/>
            <a:ext cx="1295400" cy="1371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P</a:t>
            </a:r>
          </a:p>
        </p:txBody>
      </p:sp>
      <p:cxnSp>
        <p:nvCxnSpPr>
          <p:cNvPr id="10" name="Straight Arrow Connector 9"/>
          <p:cNvCxnSpPr/>
          <p:nvPr/>
        </p:nvCxnSpPr>
        <p:spPr>
          <a:xfrm>
            <a:off x="5066211" y="5029200"/>
            <a:ext cx="533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0" y="5029200"/>
            <a:ext cx="60960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19800" y="5486400"/>
            <a:ext cx="2286000" cy="830997"/>
          </a:xfrm>
          <a:prstGeom prst="rect">
            <a:avLst/>
          </a:prstGeom>
        </p:spPr>
        <p:txBody>
          <a:bodyPr wrap="square">
            <a:spAutoFit/>
          </a:bodyPr>
          <a:lstStyle/>
          <a:p>
            <a:r>
              <a:rPr lang="en-US" sz="4800" dirty="0" smtClean="0">
                <a:latin typeface="Eras Bold ITC" pitchFamily="34" charset="0"/>
              </a:rPr>
              <a:t>0.7 fm</a:t>
            </a:r>
            <a:endParaRPr lang="en-US" sz="4800" dirty="0">
              <a:latin typeface="Eras Bold ITC" pitchFamily="34" charset="0"/>
            </a:endParaRPr>
          </a:p>
        </p:txBody>
      </p:sp>
      <p:sp>
        <p:nvSpPr>
          <p:cNvPr id="14" name="Oval 13"/>
          <p:cNvSpPr/>
          <p:nvPr/>
        </p:nvSpPr>
        <p:spPr>
          <a:xfrm>
            <a:off x="2756263" y="3352800"/>
            <a:ext cx="3300547" cy="3352800"/>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2819400" y="5029200"/>
            <a:ext cx="875211" cy="1524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209800" y="5105400"/>
            <a:ext cx="990600" cy="1219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6200" y="5867400"/>
            <a:ext cx="2286000" cy="830997"/>
          </a:xfrm>
          <a:prstGeom prst="rect">
            <a:avLst/>
          </a:prstGeom>
        </p:spPr>
        <p:txBody>
          <a:bodyPr wrap="square">
            <a:spAutoFit/>
          </a:bodyPr>
          <a:lstStyle/>
          <a:p>
            <a:r>
              <a:rPr lang="en-US" sz="4800" dirty="0" smtClean="0">
                <a:latin typeface="Eras Bold ITC" pitchFamily="34" charset="0"/>
              </a:rPr>
              <a:t>2.5 fm</a:t>
            </a:r>
            <a:endParaRPr lang="en-US" sz="4800" dirty="0">
              <a:latin typeface="Eras Bold IT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1.11111E-6 L -0.15 0.08889 " pathEditMode="relative" ptsTypes="AA">
                                      <p:cBhvr>
                                        <p:cTn id="6"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2181</TotalTime>
  <Words>657</Words>
  <Application>Microsoft Office PowerPoint</Application>
  <PresentationFormat>On-screen Show (4:3)</PresentationFormat>
  <Paragraphs>202</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52</cp:revision>
  <dcterms:created xsi:type="dcterms:W3CDTF">2012-03-09T12:53:03Z</dcterms:created>
  <dcterms:modified xsi:type="dcterms:W3CDTF">2012-03-30T15:17:24Z</dcterms:modified>
</cp:coreProperties>
</file>