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82" r:id="rId4"/>
    <p:sldId id="257" r:id="rId5"/>
    <p:sldId id="258" r:id="rId6"/>
    <p:sldId id="259" r:id="rId7"/>
    <p:sldId id="260" r:id="rId8"/>
    <p:sldId id="265" r:id="rId9"/>
    <p:sldId id="261" r:id="rId10"/>
    <p:sldId id="262" r:id="rId11"/>
    <p:sldId id="263" r:id="rId12"/>
    <p:sldId id="266" r:id="rId13"/>
    <p:sldId id="267" r:id="rId14"/>
    <p:sldId id="268" r:id="rId15"/>
    <p:sldId id="269" r:id="rId16"/>
    <p:sldId id="286" r:id="rId17"/>
    <p:sldId id="270" r:id="rId18"/>
    <p:sldId id="287" r:id="rId19"/>
    <p:sldId id="288" r:id="rId20"/>
    <p:sldId id="271" r:id="rId21"/>
    <p:sldId id="272" r:id="rId22"/>
    <p:sldId id="273" r:id="rId23"/>
    <p:sldId id="274" r:id="rId24"/>
    <p:sldId id="277" r:id="rId25"/>
    <p:sldId id="278" r:id="rId26"/>
    <p:sldId id="279" r:id="rId27"/>
    <p:sldId id="275" r:id="rId28"/>
    <p:sldId id="276" r:id="rId29"/>
    <p:sldId id="280" r:id="rId30"/>
    <p:sldId id="281" r:id="rId31"/>
    <p:sldId id="283" r:id="rId32"/>
    <p:sldId id="284" r:id="rId33"/>
    <p:sldId id="285"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6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C8961-6948-4A58-9A52-7486F49F94C6}"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C8961-6948-4A58-9A52-7486F49F94C6}"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C8961-6948-4A58-9A52-7486F49F94C6}"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C8961-6948-4A58-9A52-7486F49F94C6}"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C8961-6948-4A58-9A52-7486F49F94C6}"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C8961-6948-4A58-9A52-7486F49F94C6}"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C8961-6948-4A58-9A52-7486F49F94C6}" type="datetimeFigureOut">
              <a:rPr lang="en-US" smtClean="0"/>
              <a:pPr/>
              <a:t>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C8961-6948-4A58-9A52-7486F49F94C6}" type="datetimeFigureOut">
              <a:rPr lang="en-US" smtClean="0"/>
              <a:pPr/>
              <a:t>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C8961-6948-4A58-9A52-7486F49F94C6}" type="datetimeFigureOut">
              <a:rPr lang="en-US" smtClean="0"/>
              <a:pPr/>
              <a:t>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C8961-6948-4A58-9A52-7486F49F94C6}"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C8961-6948-4A58-9A52-7486F49F94C6}"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320D2-40B2-48E2-9CD7-E9844ED380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C8961-6948-4A58-9A52-7486F49F94C6}" type="datetimeFigureOut">
              <a:rPr lang="en-US" smtClean="0"/>
              <a:pPr/>
              <a:t>2/29/2012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320D2-40B2-48E2-9CD7-E9844ED380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n.wikipedia.org/wiki/Mole_Da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799" y="304800"/>
            <a:ext cx="7730001" cy="1862048"/>
          </a:xfrm>
          <a:prstGeom prst="rect">
            <a:avLst/>
          </a:prstGeom>
          <a:noFill/>
        </p:spPr>
        <p:txBody>
          <a:bodyPr wrap="none" rtlCol="0">
            <a:spAutoFit/>
          </a:bodyPr>
          <a:lstStyle/>
          <a:p>
            <a:r>
              <a:rPr lang="en-US" sz="11500" dirty="0" smtClean="0">
                <a:latin typeface="Eras Bold ITC" pitchFamily="34" charset="0"/>
              </a:rPr>
              <a:t>Chemistry</a:t>
            </a:r>
            <a:endParaRPr lang="en-US" sz="11500" dirty="0">
              <a:latin typeface="Eras Bold ITC" pitchFamily="34" charset="0"/>
            </a:endParaRPr>
          </a:p>
        </p:txBody>
      </p:sp>
      <p:sp>
        <p:nvSpPr>
          <p:cNvPr id="5" name="TextBox 4"/>
          <p:cNvSpPr txBox="1"/>
          <p:nvPr/>
        </p:nvSpPr>
        <p:spPr>
          <a:xfrm>
            <a:off x="838200" y="2514600"/>
            <a:ext cx="7268336" cy="3416320"/>
          </a:xfrm>
          <a:prstGeom prst="rect">
            <a:avLst/>
          </a:prstGeom>
          <a:noFill/>
        </p:spPr>
        <p:txBody>
          <a:bodyPr wrap="none" rtlCol="0">
            <a:spAutoFit/>
          </a:bodyPr>
          <a:lstStyle/>
          <a:p>
            <a:r>
              <a:rPr lang="en-US" sz="7200" dirty="0" smtClean="0">
                <a:latin typeface="Eras Bold ITC" pitchFamily="34" charset="0"/>
              </a:rPr>
              <a:t>Part II:</a:t>
            </a:r>
          </a:p>
          <a:p>
            <a:r>
              <a:rPr lang="en-US" sz="7200" dirty="0" smtClean="0">
                <a:latin typeface="Eras Bold ITC" pitchFamily="34" charset="0"/>
              </a:rPr>
              <a:t>    </a:t>
            </a:r>
            <a:r>
              <a:rPr lang="en-US" sz="7200" dirty="0" err="1" smtClean="0">
                <a:latin typeface="Eras Bold ITC" pitchFamily="34" charset="0"/>
              </a:rPr>
              <a:t>Moley-moley</a:t>
            </a:r>
            <a:r>
              <a:rPr lang="en-US" sz="7200" dirty="0" smtClean="0">
                <a:latin typeface="Eras Bold ITC" pitchFamily="34" charset="0"/>
              </a:rPr>
              <a:t>-</a:t>
            </a:r>
          </a:p>
          <a:p>
            <a:r>
              <a:rPr lang="en-US" sz="7200" dirty="0">
                <a:latin typeface="Eras Bold ITC" pitchFamily="34" charset="0"/>
              </a:rPr>
              <a:t> </a:t>
            </a:r>
            <a:r>
              <a:rPr lang="en-US" sz="7200" dirty="0" smtClean="0">
                <a:latin typeface="Eras Bold ITC" pitchFamily="34" charset="0"/>
              </a:rPr>
              <a:t>             </a:t>
            </a:r>
            <a:r>
              <a:rPr lang="en-US" sz="7200" dirty="0" err="1" smtClean="0">
                <a:latin typeface="Eras Bold ITC" pitchFamily="34" charset="0"/>
              </a:rPr>
              <a:t>moley</a:t>
            </a:r>
            <a:endParaRPr lang="en-US" sz="7200" dirty="0">
              <a:latin typeface="Eras Bold IT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763000" cy="4247317"/>
          </a:xfrm>
          <a:prstGeom prst="rect">
            <a:avLst/>
          </a:prstGeom>
        </p:spPr>
        <p:txBody>
          <a:bodyPr wrap="square">
            <a:spAutoFit/>
          </a:bodyPr>
          <a:lstStyle/>
          <a:p>
            <a:r>
              <a:rPr lang="en-US" sz="5400" dirty="0" smtClean="0">
                <a:latin typeface="Eras Bold ITC" pitchFamily="34" charset="0"/>
              </a:rPr>
              <a:t>If you spent one billion dollars a second,</a:t>
            </a:r>
          </a:p>
          <a:p>
            <a:r>
              <a:rPr lang="en-US" sz="5400" dirty="0" smtClean="0">
                <a:latin typeface="Eras Bold ITC" pitchFamily="34" charset="0"/>
              </a:rPr>
              <a:t>It would take you over 19 million years to spend a mole of dollars!</a:t>
            </a:r>
            <a:endParaRPr lang="en-US" sz="5400" dirty="0">
              <a:latin typeface="Eras Bold ITC" pitchFamily="34" charset="0"/>
            </a:endParaRPr>
          </a:p>
        </p:txBody>
      </p:sp>
      <p:pic>
        <p:nvPicPr>
          <p:cNvPr id="4098" name="Picture 2" descr="C:\Users\Owner\AppData\Local\Microsoft\Windows\Temporary Internet Files\Content.IE5\T7YPZX4A\MP900433118[1].jpg"/>
          <p:cNvPicPr>
            <a:picLocks noChangeAspect="1" noChangeArrowheads="1"/>
          </p:cNvPicPr>
          <p:nvPr/>
        </p:nvPicPr>
        <p:blipFill>
          <a:blip r:embed="rId2" cstate="print"/>
          <a:srcRect/>
          <a:stretch>
            <a:fillRect/>
          </a:stretch>
        </p:blipFill>
        <p:spPr bwMode="auto">
          <a:xfrm>
            <a:off x="4572000" y="4800600"/>
            <a:ext cx="2819400"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362200"/>
            <a:ext cx="8763000" cy="4247317"/>
          </a:xfrm>
          <a:prstGeom prst="rect">
            <a:avLst/>
          </a:prstGeom>
        </p:spPr>
        <p:txBody>
          <a:bodyPr wrap="square">
            <a:spAutoFit/>
          </a:bodyPr>
          <a:lstStyle/>
          <a:p>
            <a:r>
              <a:rPr lang="en-US" sz="5400" dirty="0" smtClean="0">
                <a:latin typeface="Eras Bold ITC" pitchFamily="34" charset="0"/>
              </a:rPr>
              <a:t>One mole of paper stacked up</a:t>
            </a:r>
          </a:p>
          <a:p>
            <a:r>
              <a:rPr lang="en-US" sz="5400" dirty="0">
                <a:latin typeface="Eras Bold ITC" pitchFamily="34" charset="0"/>
              </a:rPr>
              <a:t>w</a:t>
            </a:r>
            <a:r>
              <a:rPr lang="en-US" sz="5400" dirty="0" smtClean="0">
                <a:latin typeface="Eras Bold ITC" pitchFamily="34" charset="0"/>
              </a:rPr>
              <a:t>ould reach to the moon and back </a:t>
            </a:r>
          </a:p>
          <a:p>
            <a:r>
              <a:rPr lang="en-US" sz="5400" dirty="0" smtClean="0">
                <a:latin typeface="Eras Bold ITC" pitchFamily="34" charset="0"/>
              </a:rPr>
              <a:t>80 million times!</a:t>
            </a:r>
            <a:endParaRPr lang="en-US" sz="5400" dirty="0">
              <a:latin typeface="Eras Bold ITC" pitchFamily="34" charset="0"/>
            </a:endParaRPr>
          </a:p>
        </p:txBody>
      </p:sp>
      <p:pic>
        <p:nvPicPr>
          <p:cNvPr id="5123" name="Picture 3" descr="C:\Users\Owner\AppData\Local\Microsoft\Windows\Temporary Internet Files\Content.IE5\T7YPZX4A\MC900241087[1].wmf"/>
          <p:cNvPicPr>
            <a:picLocks noChangeAspect="1" noChangeArrowheads="1"/>
          </p:cNvPicPr>
          <p:nvPr/>
        </p:nvPicPr>
        <p:blipFill>
          <a:blip r:embed="rId2" cstate="print"/>
          <a:srcRect/>
          <a:stretch>
            <a:fillRect/>
          </a:stretch>
        </p:blipFill>
        <p:spPr bwMode="auto">
          <a:xfrm>
            <a:off x="6701028" y="381000"/>
            <a:ext cx="1985772" cy="193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4953000" cy="5078313"/>
          </a:xfrm>
          <a:prstGeom prst="rect">
            <a:avLst/>
          </a:prstGeom>
        </p:spPr>
        <p:txBody>
          <a:bodyPr wrap="square">
            <a:spAutoFit/>
          </a:bodyPr>
          <a:lstStyle/>
          <a:p>
            <a:r>
              <a:rPr lang="en-US" sz="5400" dirty="0" smtClean="0">
                <a:latin typeface="Eras Bold ITC" pitchFamily="34" charset="0"/>
              </a:rPr>
              <a:t>One mole of textbooks would cover the entire US to a depth of 320 km.</a:t>
            </a:r>
          </a:p>
        </p:txBody>
      </p:sp>
      <p:pic>
        <p:nvPicPr>
          <p:cNvPr id="6146" name="Picture 2" descr="C:\Users\Owner\AppData\Local\Microsoft\Windows\Temporary Internet Files\Content.IE5\T7YPZX4A\MP900410093[1].jpg"/>
          <p:cNvPicPr>
            <a:picLocks noChangeAspect="1" noChangeArrowheads="1"/>
          </p:cNvPicPr>
          <p:nvPr/>
        </p:nvPicPr>
        <p:blipFill>
          <a:blip r:embed="rId2" cstate="print"/>
          <a:srcRect/>
          <a:stretch>
            <a:fillRect/>
          </a:stretch>
        </p:blipFill>
        <p:spPr bwMode="auto">
          <a:xfrm>
            <a:off x="4953000" y="381000"/>
            <a:ext cx="3981231" cy="59864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57200"/>
            <a:ext cx="8686800" cy="3416320"/>
          </a:xfrm>
          <a:prstGeom prst="rect">
            <a:avLst/>
          </a:prstGeom>
        </p:spPr>
        <p:txBody>
          <a:bodyPr wrap="square">
            <a:spAutoFit/>
          </a:bodyPr>
          <a:lstStyle/>
          <a:p>
            <a:r>
              <a:rPr lang="en-US" sz="5400" dirty="0" smtClean="0">
                <a:latin typeface="Eras Bold ITC" pitchFamily="34" charset="0"/>
              </a:rPr>
              <a:t>One mole of marshmallows would cover the US to a depth of 105,000 km.</a:t>
            </a:r>
          </a:p>
        </p:txBody>
      </p:sp>
      <p:pic>
        <p:nvPicPr>
          <p:cNvPr id="7170" name="Picture 2" descr="C:\Users\Owner\AppData\Local\Microsoft\Windows\Temporary Internet Files\Content.IE5\T7YPZX4A\MP900177781[1].jpg"/>
          <p:cNvPicPr>
            <a:picLocks noChangeAspect="1" noChangeArrowheads="1"/>
          </p:cNvPicPr>
          <p:nvPr/>
        </p:nvPicPr>
        <p:blipFill>
          <a:blip r:embed="rId2" cstate="print"/>
          <a:srcRect/>
          <a:stretch>
            <a:fillRect/>
          </a:stretch>
        </p:blipFill>
        <p:spPr bwMode="auto">
          <a:xfrm>
            <a:off x="5029200" y="3962400"/>
            <a:ext cx="3657600" cy="2438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8686800" cy="5909310"/>
          </a:xfrm>
          <a:prstGeom prst="rect">
            <a:avLst/>
          </a:prstGeom>
        </p:spPr>
        <p:txBody>
          <a:bodyPr wrap="square">
            <a:spAutoFit/>
          </a:bodyPr>
          <a:lstStyle/>
          <a:p>
            <a:r>
              <a:rPr lang="en-US" sz="5400" dirty="0" smtClean="0">
                <a:latin typeface="Eras Bold ITC" pitchFamily="34" charset="0"/>
              </a:rPr>
              <a:t>If we had a mole of pennies and gave it out to everyone on earth, they could all spend one million dollars an hour and still have half of it left over when they die.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8686800" cy="5078313"/>
          </a:xfrm>
          <a:prstGeom prst="rect">
            <a:avLst/>
          </a:prstGeom>
        </p:spPr>
        <p:txBody>
          <a:bodyPr wrap="square">
            <a:spAutoFit/>
          </a:bodyPr>
          <a:lstStyle/>
          <a:p>
            <a:r>
              <a:rPr lang="en-US" sz="5400" dirty="0" smtClean="0">
                <a:latin typeface="Eras Bold ITC" pitchFamily="34" charset="0"/>
              </a:rPr>
              <a:t>One </a:t>
            </a:r>
            <a:r>
              <a:rPr lang="en-US" sz="5400" dirty="0" err="1" smtClean="0">
                <a:latin typeface="Eras Bold ITC" pitchFamily="34" charset="0"/>
              </a:rPr>
              <a:t>Guacomole</a:t>
            </a:r>
            <a:r>
              <a:rPr lang="en-US" sz="5400" dirty="0" smtClean="0">
                <a:latin typeface="Eras Bold ITC" pitchFamily="34" charset="0"/>
              </a:rPr>
              <a:t> would require a train that would stretch to the north star and back 2.5 times to transport it.  That’s 680 light years.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57200"/>
            <a:ext cx="8382000" cy="3477875"/>
          </a:xfrm>
          <a:prstGeom prst="rect">
            <a:avLst/>
          </a:prstGeom>
        </p:spPr>
        <p:txBody>
          <a:bodyPr wrap="square">
            <a:spAutoFit/>
          </a:bodyPr>
          <a:lstStyle/>
          <a:p>
            <a:pPr lvl="0" eaLnBrk="0" fontAlgn="base" hangingPunct="0">
              <a:spcBef>
                <a:spcPct val="0"/>
              </a:spcBef>
              <a:spcAft>
                <a:spcPct val="0"/>
              </a:spcAft>
            </a:pPr>
            <a:r>
              <a:rPr lang="en-US" sz="4400" dirty="0" smtClean="0">
                <a:solidFill>
                  <a:srgbClr val="000000"/>
                </a:solidFill>
                <a:latin typeface="Eras Bold ITC" pitchFamily="34" charset="0"/>
                <a:cs typeface="Arial" pitchFamily="34" charset="0"/>
              </a:rPr>
              <a:t>One mole of peas is enough to cover Earth and 250 more planets the same size as Earth one meter deep in green peas</a:t>
            </a:r>
            <a:endParaRPr lang="en-US" sz="4400" dirty="0">
              <a:latin typeface="Eras Bold ITC" pitchFamily="34" charset="0"/>
            </a:endParaRPr>
          </a:p>
        </p:txBody>
      </p:sp>
      <p:pic>
        <p:nvPicPr>
          <p:cNvPr id="1026" name="Picture 2" descr="C:\Users\Owner\AppData\Local\Microsoft\Windows\Temporary Internet Files\Content.IE5\T7YPZX4A\MP900182719[1].jpg"/>
          <p:cNvPicPr>
            <a:picLocks noChangeAspect="1" noChangeArrowheads="1"/>
          </p:cNvPicPr>
          <p:nvPr/>
        </p:nvPicPr>
        <p:blipFill>
          <a:blip r:embed="rId2" cstate="print"/>
          <a:srcRect/>
          <a:stretch>
            <a:fillRect/>
          </a:stretch>
        </p:blipFill>
        <p:spPr bwMode="auto">
          <a:xfrm>
            <a:off x="4800600" y="3962400"/>
            <a:ext cx="3657600" cy="2420112"/>
          </a:xfrm>
          <a:prstGeom prst="rect">
            <a:avLst/>
          </a:prstGeom>
          <a:noFill/>
        </p:spPr>
      </p:pic>
      <p:pic>
        <p:nvPicPr>
          <p:cNvPr id="1027" name="Picture 3" descr="C:\Users\Owner\AppData\Local\Microsoft\Windows\Temporary Internet Files\Content.IE5\8DEHB48V\MC900336101[1].wmf"/>
          <p:cNvPicPr>
            <a:picLocks noChangeAspect="1" noChangeArrowheads="1"/>
          </p:cNvPicPr>
          <p:nvPr/>
        </p:nvPicPr>
        <p:blipFill>
          <a:blip r:embed="rId3" cstate="print"/>
          <a:srcRect/>
          <a:stretch>
            <a:fillRect/>
          </a:stretch>
        </p:blipFill>
        <p:spPr bwMode="auto">
          <a:xfrm>
            <a:off x="1752600" y="3581400"/>
            <a:ext cx="2467980" cy="3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8686800" cy="5078313"/>
          </a:xfrm>
          <a:prstGeom prst="rect">
            <a:avLst/>
          </a:prstGeom>
        </p:spPr>
        <p:txBody>
          <a:bodyPr wrap="square">
            <a:spAutoFit/>
          </a:bodyPr>
          <a:lstStyle/>
          <a:p>
            <a:r>
              <a:rPr lang="en-US" sz="5400" dirty="0" smtClean="0">
                <a:latin typeface="Eras Bold ITC" pitchFamily="34" charset="0"/>
              </a:rPr>
              <a:t>One mole of moles placed head to tail would stretch for 11 million light years, and weigh almost as much as the moon.</a:t>
            </a:r>
          </a:p>
        </p:txBody>
      </p:sp>
      <p:pic>
        <p:nvPicPr>
          <p:cNvPr id="8194" name="Picture 2" descr="C:\Users\Owner\AppData\Local\Microsoft\Windows\Temporary Internet Files\Content.IE5\WGP27FPT\MC900209036[1].wmf"/>
          <p:cNvPicPr>
            <a:picLocks noChangeAspect="1" noChangeArrowheads="1"/>
          </p:cNvPicPr>
          <p:nvPr/>
        </p:nvPicPr>
        <p:blipFill>
          <a:blip r:embed="rId2" cstate="print"/>
          <a:srcRect/>
          <a:stretch>
            <a:fillRect/>
          </a:stretch>
        </p:blipFill>
        <p:spPr bwMode="auto">
          <a:xfrm>
            <a:off x="5691188" y="4191000"/>
            <a:ext cx="3376612" cy="25195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7848600" cy="4154984"/>
          </a:xfrm>
          <a:prstGeom prst="rect">
            <a:avLst/>
          </a:prstGeom>
        </p:spPr>
        <p:txBody>
          <a:bodyPr wrap="square">
            <a:spAutoFit/>
          </a:bodyPr>
          <a:lstStyle/>
          <a:p>
            <a:pPr lvl="0" eaLnBrk="0" fontAlgn="base" hangingPunct="0">
              <a:spcBef>
                <a:spcPct val="0"/>
              </a:spcBef>
              <a:spcAft>
                <a:spcPct val="0"/>
              </a:spcAft>
            </a:pPr>
            <a:r>
              <a:rPr lang="en-US" sz="4400" dirty="0" smtClean="0">
                <a:solidFill>
                  <a:srgbClr val="000000"/>
                </a:solidFill>
                <a:latin typeface="Eras Bold ITC" pitchFamily="34" charset="0"/>
                <a:cs typeface="Arial" pitchFamily="34" charset="0"/>
              </a:rPr>
              <a:t>A stack of one mole of pennies is tall enough to reach </a:t>
            </a:r>
            <a:r>
              <a:rPr lang="en-US" sz="4400" dirty="0" err="1" smtClean="0">
                <a:solidFill>
                  <a:srgbClr val="000000"/>
                </a:solidFill>
                <a:latin typeface="Eras Bold ITC" pitchFamily="34" charset="0"/>
                <a:cs typeface="Arial" pitchFamily="34" charset="0"/>
              </a:rPr>
              <a:t>Proxima</a:t>
            </a:r>
            <a:r>
              <a:rPr lang="en-US" sz="4400" dirty="0" smtClean="0">
                <a:solidFill>
                  <a:srgbClr val="000000"/>
                </a:solidFill>
                <a:latin typeface="Eras Bold ITC" pitchFamily="34" charset="0"/>
                <a:cs typeface="Arial" pitchFamily="34" charset="0"/>
              </a:rPr>
              <a:t> Centauri (the second closest star to Earth) and back again 7448 times</a:t>
            </a:r>
            <a:endParaRPr lang="en-US" sz="4400" dirty="0">
              <a:latin typeface="Eras Bold ITC" pitchFamily="34" charset="0"/>
            </a:endParaRPr>
          </a:p>
        </p:txBody>
      </p:sp>
      <p:pic>
        <p:nvPicPr>
          <p:cNvPr id="45058" name="Picture 2" descr="C:\Users\Owner\AppData\Local\Microsoft\Windows\Temporary Internet Files\Content.IE5\JLNWFKNL\MC900436279[1].png"/>
          <p:cNvPicPr>
            <a:picLocks noChangeAspect="1" noChangeArrowheads="1"/>
          </p:cNvPicPr>
          <p:nvPr/>
        </p:nvPicPr>
        <p:blipFill>
          <a:blip r:embed="rId2" cstate="print"/>
          <a:srcRect/>
          <a:stretch>
            <a:fillRect/>
          </a:stretch>
        </p:blipFill>
        <p:spPr bwMode="auto">
          <a:xfrm>
            <a:off x="5791200" y="3657600"/>
            <a:ext cx="2971572" cy="29715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7162800" cy="2800767"/>
          </a:xfrm>
          <a:prstGeom prst="rect">
            <a:avLst/>
          </a:prstGeom>
        </p:spPr>
        <p:txBody>
          <a:bodyPr wrap="square">
            <a:spAutoFit/>
          </a:bodyPr>
          <a:lstStyle/>
          <a:p>
            <a:pPr lvl="0" eaLnBrk="0" fontAlgn="base" hangingPunct="0">
              <a:spcBef>
                <a:spcPct val="0"/>
              </a:spcBef>
              <a:spcAft>
                <a:spcPct val="0"/>
              </a:spcAft>
            </a:pPr>
            <a:r>
              <a:rPr lang="en-US" sz="4400" dirty="0" smtClean="0">
                <a:solidFill>
                  <a:srgbClr val="000000"/>
                </a:solidFill>
                <a:latin typeface="Eras Bold ITC" pitchFamily="34" charset="0"/>
                <a:cs typeface="Arial" pitchFamily="34" charset="0"/>
              </a:rPr>
              <a:t>A mole of marbles spread over the Earth would cover it to a depth of 80 km</a:t>
            </a:r>
          </a:p>
        </p:txBody>
      </p:sp>
      <p:pic>
        <p:nvPicPr>
          <p:cNvPr id="46082" name="Picture 2" descr="C:\Users\Owner\AppData\Local\Microsoft\Windows\Temporary Internet Files\Content.IE5\WGP27FPT\MP900438806[1].jpg"/>
          <p:cNvPicPr>
            <a:picLocks noChangeAspect="1" noChangeArrowheads="1"/>
          </p:cNvPicPr>
          <p:nvPr/>
        </p:nvPicPr>
        <p:blipFill>
          <a:blip r:embed="rId2" cstate="print"/>
          <a:srcRect/>
          <a:stretch>
            <a:fillRect/>
          </a:stretch>
        </p:blipFill>
        <p:spPr bwMode="auto">
          <a:xfrm>
            <a:off x="4724400" y="3581400"/>
            <a:ext cx="3447923" cy="2590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7659469" cy="1754326"/>
          </a:xfrm>
          <a:prstGeom prst="rect">
            <a:avLst/>
          </a:prstGeom>
          <a:noFill/>
        </p:spPr>
        <p:txBody>
          <a:bodyPr wrap="none" rtlCol="0">
            <a:spAutoFit/>
          </a:bodyPr>
          <a:lstStyle/>
          <a:p>
            <a:r>
              <a:rPr lang="en-US" sz="5400" dirty="0" smtClean="0">
                <a:latin typeface="Eras Bold ITC" pitchFamily="34" charset="0"/>
              </a:rPr>
              <a:t>A mole is</a:t>
            </a:r>
          </a:p>
          <a:p>
            <a:r>
              <a:rPr lang="en-US" sz="5400" dirty="0" smtClean="0">
                <a:latin typeface="Eras Bold ITC" pitchFamily="34" charset="0"/>
              </a:rPr>
              <a:t>       6.02 x 10</a:t>
            </a:r>
            <a:r>
              <a:rPr lang="en-US" sz="5400" baseline="30000" dirty="0" smtClean="0">
                <a:latin typeface="Eras Bold ITC" pitchFamily="34" charset="0"/>
              </a:rPr>
              <a:t>23</a:t>
            </a:r>
            <a:r>
              <a:rPr lang="en-US" sz="5400" dirty="0" smtClean="0">
                <a:latin typeface="Eras Bold ITC" pitchFamily="34" charset="0"/>
              </a:rPr>
              <a:t> things</a:t>
            </a:r>
            <a:endParaRPr lang="en-US" sz="5400" baseline="30000" dirty="0">
              <a:latin typeface="Eras Bold ITC" pitchFamily="34" charset="0"/>
            </a:endParaRPr>
          </a:p>
        </p:txBody>
      </p:sp>
      <p:sp>
        <p:nvSpPr>
          <p:cNvPr id="5" name="TextBox 4"/>
          <p:cNvSpPr txBox="1"/>
          <p:nvPr/>
        </p:nvSpPr>
        <p:spPr>
          <a:xfrm>
            <a:off x="-21432" y="2971800"/>
            <a:ext cx="9241632" cy="707886"/>
          </a:xfrm>
          <a:prstGeom prst="rect">
            <a:avLst/>
          </a:prstGeom>
          <a:noFill/>
        </p:spPr>
        <p:txBody>
          <a:bodyPr wrap="none" rtlCol="0">
            <a:spAutoFit/>
          </a:bodyPr>
          <a:lstStyle/>
          <a:p>
            <a:r>
              <a:rPr lang="en-US" sz="4000" dirty="0" smtClean="0">
                <a:latin typeface="Eras Bold ITC" pitchFamily="34" charset="0"/>
              </a:rPr>
              <a:t>602,000,000,000,000,000,000,000</a:t>
            </a:r>
            <a:endParaRPr lang="en-US" sz="4000" baseline="30000" dirty="0">
              <a:latin typeface="Eras Bold ITC" pitchFamily="34" charset="0"/>
            </a:endParaRPr>
          </a:p>
        </p:txBody>
      </p:sp>
      <p:sp>
        <p:nvSpPr>
          <p:cNvPr id="6" name="TextBox 5"/>
          <p:cNvSpPr txBox="1"/>
          <p:nvPr/>
        </p:nvSpPr>
        <p:spPr>
          <a:xfrm>
            <a:off x="228600" y="4302204"/>
            <a:ext cx="8954695" cy="1107996"/>
          </a:xfrm>
          <a:prstGeom prst="rect">
            <a:avLst/>
          </a:prstGeom>
          <a:noFill/>
        </p:spPr>
        <p:txBody>
          <a:bodyPr wrap="none" rtlCol="0">
            <a:spAutoFit/>
          </a:bodyPr>
          <a:lstStyle/>
          <a:p>
            <a:r>
              <a:rPr lang="en-US" sz="6600" dirty="0" smtClean="0">
                <a:latin typeface="Eras Bold ITC" pitchFamily="34" charset="0"/>
              </a:rPr>
              <a:t>That’s 602 </a:t>
            </a:r>
            <a:r>
              <a:rPr lang="en-US" sz="6600" dirty="0" err="1" smtClean="0">
                <a:latin typeface="Eras Bold ITC" pitchFamily="34" charset="0"/>
              </a:rPr>
              <a:t>hexillion</a:t>
            </a:r>
            <a:r>
              <a:rPr lang="en-US" sz="6600" dirty="0" smtClean="0">
                <a:latin typeface="Eras Bold ITC" pitchFamily="34" charset="0"/>
              </a:rPr>
              <a:t>!</a:t>
            </a:r>
            <a:endParaRPr lang="en-US" sz="6600" baseline="30000" dirty="0">
              <a:latin typeface="Eras Bold IT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067800" cy="923330"/>
          </a:xfrm>
          <a:prstGeom prst="rect">
            <a:avLst/>
          </a:prstGeom>
        </p:spPr>
        <p:txBody>
          <a:bodyPr wrap="square">
            <a:spAutoFit/>
          </a:bodyPr>
          <a:lstStyle/>
          <a:p>
            <a:r>
              <a:rPr lang="en-US" sz="5400" dirty="0" smtClean="0">
                <a:latin typeface="Eras Bold ITC" pitchFamily="34" charset="0"/>
              </a:rPr>
              <a:t>October 23</a:t>
            </a:r>
            <a:r>
              <a:rPr lang="en-US" sz="5400" baseline="30000" dirty="0" smtClean="0">
                <a:latin typeface="Eras Bold ITC" pitchFamily="34" charset="0"/>
              </a:rPr>
              <a:t>rd</a:t>
            </a:r>
            <a:r>
              <a:rPr lang="en-US" sz="5400" dirty="0" smtClean="0">
                <a:latin typeface="Eras Bold ITC" pitchFamily="34" charset="0"/>
              </a:rPr>
              <a:t> is Mole Day!</a:t>
            </a:r>
          </a:p>
        </p:txBody>
      </p:sp>
      <p:pic>
        <p:nvPicPr>
          <p:cNvPr id="9218" name="Picture 2" descr="C:\Users\Owner\AppData\Local\Microsoft\Windows\Temporary Internet Files\Content.IE5\T7YPZX4A\MC900436918[1].png">
            <a:hlinkClick r:id="rId2"/>
          </p:cNvPr>
          <p:cNvPicPr>
            <a:picLocks noChangeAspect="1" noChangeArrowheads="1"/>
          </p:cNvPicPr>
          <p:nvPr/>
        </p:nvPicPr>
        <p:blipFill>
          <a:blip r:embed="rId3" cstate="print"/>
          <a:srcRect/>
          <a:stretch>
            <a:fillRect/>
          </a:stretch>
        </p:blipFill>
        <p:spPr bwMode="auto">
          <a:xfrm>
            <a:off x="1219200" y="2133600"/>
            <a:ext cx="3505200" cy="3505200"/>
          </a:xfrm>
          <a:prstGeom prst="rect">
            <a:avLst/>
          </a:prstGeom>
          <a:noFill/>
        </p:spPr>
      </p:pic>
      <p:sp>
        <p:nvSpPr>
          <p:cNvPr id="6" name="Rectangle 5"/>
          <p:cNvSpPr/>
          <p:nvPr/>
        </p:nvSpPr>
        <p:spPr>
          <a:xfrm>
            <a:off x="1905000" y="5334000"/>
            <a:ext cx="7086600" cy="523220"/>
          </a:xfrm>
          <a:prstGeom prst="rect">
            <a:avLst/>
          </a:prstGeom>
        </p:spPr>
        <p:txBody>
          <a:bodyPr wrap="square">
            <a:spAutoFit/>
          </a:bodyPr>
          <a:lstStyle/>
          <a:p>
            <a:r>
              <a:rPr lang="en-US" sz="2800" dirty="0" smtClean="0">
                <a:latin typeface="Eras Bold ITC" pitchFamily="34" charset="0"/>
              </a:rPr>
              <a:t>Click this, Syracuse!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iki.sjcoe.net/groups/toastyscience/wiki/10cfe/images/a55b6.jpg"/>
          <p:cNvPicPr>
            <a:picLocks noChangeAspect="1" noChangeArrowheads="1"/>
          </p:cNvPicPr>
          <p:nvPr/>
        </p:nvPicPr>
        <p:blipFill>
          <a:blip r:embed="rId2" cstate="print"/>
          <a:srcRect/>
          <a:stretch>
            <a:fillRect/>
          </a:stretch>
        </p:blipFill>
        <p:spPr bwMode="auto">
          <a:xfrm>
            <a:off x="1447800" y="1828800"/>
            <a:ext cx="6140064" cy="3352800"/>
          </a:xfrm>
          <a:prstGeom prst="rect">
            <a:avLst/>
          </a:prstGeom>
          <a:noFill/>
        </p:spPr>
      </p:pic>
      <p:sp>
        <p:nvSpPr>
          <p:cNvPr id="5" name="Rectangle 4"/>
          <p:cNvSpPr/>
          <p:nvPr/>
        </p:nvSpPr>
        <p:spPr>
          <a:xfrm>
            <a:off x="457200" y="5867400"/>
            <a:ext cx="8534400" cy="523220"/>
          </a:xfrm>
          <a:prstGeom prst="rect">
            <a:avLst/>
          </a:prstGeom>
        </p:spPr>
        <p:txBody>
          <a:bodyPr wrap="square">
            <a:spAutoFit/>
          </a:bodyPr>
          <a:lstStyle/>
          <a:p>
            <a:r>
              <a:rPr lang="en-US" sz="2800" dirty="0" smtClean="0">
                <a:latin typeface="Eras Bold ITC" pitchFamily="34" charset="0"/>
              </a:rPr>
              <a:t>Atomic Mass = number of grams in one mole</a:t>
            </a:r>
          </a:p>
        </p:txBody>
      </p:sp>
      <p:sp>
        <p:nvSpPr>
          <p:cNvPr id="6" name="Rectangle 5"/>
          <p:cNvSpPr/>
          <p:nvPr/>
        </p:nvSpPr>
        <p:spPr>
          <a:xfrm>
            <a:off x="228600" y="457200"/>
            <a:ext cx="8610600" cy="954107"/>
          </a:xfrm>
          <a:prstGeom prst="rect">
            <a:avLst/>
          </a:prstGeom>
        </p:spPr>
        <p:txBody>
          <a:bodyPr wrap="square">
            <a:spAutoFit/>
          </a:bodyPr>
          <a:lstStyle/>
          <a:p>
            <a:r>
              <a:rPr lang="en-US" sz="2800" dirty="0" smtClean="0">
                <a:latin typeface="Eras Bold ITC" pitchFamily="34" charset="0"/>
              </a:rPr>
              <a:t>Atomic Mass = number of protons plus number of neutrons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2667000" cy="6124754"/>
          </a:xfrm>
          <a:prstGeom prst="rect">
            <a:avLst/>
          </a:prstGeom>
        </p:spPr>
        <p:txBody>
          <a:bodyPr wrap="square">
            <a:spAutoFit/>
          </a:bodyPr>
          <a:lstStyle/>
          <a:p>
            <a:r>
              <a:rPr lang="en-US" sz="2800" dirty="0" smtClean="0">
                <a:latin typeface="Eras Bold ITC" pitchFamily="34" charset="0"/>
              </a:rPr>
              <a:t>Example:</a:t>
            </a:r>
          </a:p>
          <a:p>
            <a:endParaRPr lang="en-US" sz="2800" dirty="0" smtClean="0">
              <a:latin typeface="Eras Bold ITC" pitchFamily="34" charset="0"/>
            </a:endParaRPr>
          </a:p>
          <a:p>
            <a:r>
              <a:rPr lang="en-US" sz="2800" dirty="0" smtClean="0">
                <a:latin typeface="Eras Bold ITC" pitchFamily="34" charset="0"/>
              </a:rPr>
              <a:t>Water</a:t>
            </a:r>
          </a:p>
          <a:p>
            <a:endParaRPr lang="en-US" sz="2800" dirty="0" smtClean="0">
              <a:latin typeface="Eras Bold ITC" pitchFamily="34" charset="0"/>
            </a:endParaRPr>
          </a:p>
          <a:p>
            <a:r>
              <a:rPr lang="en-US" sz="2800" dirty="0" smtClean="0">
                <a:latin typeface="Eras Bold ITC" pitchFamily="34" charset="0"/>
              </a:rPr>
              <a:t>Nitrogen</a:t>
            </a:r>
          </a:p>
          <a:p>
            <a:endParaRPr lang="en-US" sz="2800" dirty="0" smtClean="0">
              <a:latin typeface="Eras Bold ITC" pitchFamily="34" charset="0"/>
            </a:endParaRPr>
          </a:p>
          <a:p>
            <a:r>
              <a:rPr lang="en-US" sz="2800" dirty="0" smtClean="0">
                <a:latin typeface="Eras Bold ITC" pitchFamily="34" charset="0"/>
              </a:rPr>
              <a:t>Ammonia</a:t>
            </a:r>
          </a:p>
          <a:p>
            <a:endParaRPr lang="en-US" sz="2800" dirty="0" smtClean="0">
              <a:latin typeface="Eras Bold ITC" pitchFamily="34" charset="0"/>
            </a:endParaRPr>
          </a:p>
          <a:p>
            <a:r>
              <a:rPr lang="en-US" sz="2800" dirty="0" smtClean="0">
                <a:latin typeface="Eras Bold ITC" pitchFamily="34" charset="0"/>
              </a:rPr>
              <a:t>Gold</a:t>
            </a:r>
          </a:p>
          <a:p>
            <a:endParaRPr lang="en-US" sz="2800" dirty="0" smtClean="0">
              <a:latin typeface="Eras Bold ITC" pitchFamily="34" charset="0"/>
            </a:endParaRPr>
          </a:p>
          <a:p>
            <a:r>
              <a:rPr lang="en-US" sz="2800" dirty="0" smtClean="0">
                <a:latin typeface="Eras Bold ITC" pitchFamily="34" charset="0"/>
              </a:rPr>
              <a:t>Uranium</a:t>
            </a:r>
          </a:p>
          <a:p>
            <a:endParaRPr lang="en-US" sz="2800" dirty="0" smtClean="0">
              <a:latin typeface="Eras Bold ITC" pitchFamily="34" charset="0"/>
            </a:endParaRPr>
          </a:p>
          <a:p>
            <a:r>
              <a:rPr lang="en-US" sz="2800" dirty="0" smtClean="0">
                <a:latin typeface="Eras Bold ITC" pitchFamily="34" charset="0"/>
              </a:rPr>
              <a:t>Sodium hydroxide</a:t>
            </a:r>
          </a:p>
        </p:txBody>
      </p:sp>
      <p:sp>
        <p:nvSpPr>
          <p:cNvPr id="5" name="Rectangle 4"/>
          <p:cNvSpPr/>
          <p:nvPr/>
        </p:nvSpPr>
        <p:spPr>
          <a:xfrm>
            <a:off x="3733800" y="1371600"/>
            <a:ext cx="2438400" cy="523220"/>
          </a:xfrm>
          <a:prstGeom prst="rect">
            <a:avLst/>
          </a:prstGeom>
        </p:spPr>
        <p:txBody>
          <a:bodyPr wrap="square">
            <a:spAutoFit/>
          </a:bodyPr>
          <a:lstStyle/>
          <a:p>
            <a:r>
              <a:rPr lang="en-US" sz="2800" dirty="0" smtClean="0">
                <a:latin typeface="Eras Bold ITC" pitchFamily="34" charset="0"/>
              </a:rPr>
              <a:t>18 g</a:t>
            </a:r>
          </a:p>
        </p:txBody>
      </p:sp>
      <p:sp>
        <p:nvSpPr>
          <p:cNvPr id="6" name="Rectangle 5"/>
          <p:cNvSpPr/>
          <p:nvPr/>
        </p:nvSpPr>
        <p:spPr>
          <a:xfrm>
            <a:off x="3733800" y="2219980"/>
            <a:ext cx="2438400" cy="523220"/>
          </a:xfrm>
          <a:prstGeom prst="rect">
            <a:avLst/>
          </a:prstGeom>
        </p:spPr>
        <p:txBody>
          <a:bodyPr wrap="square">
            <a:spAutoFit/>
          </a:bodyPr>
          <a:lstStyle/>
          <a:p>
            <a:r>
              <a:rPr lang="en-US" sz="2800" dirty="0" smtClean="0">
                <a:latin typeface="Eras Bold ITC" pitchFamily="34" charset="0"/>
              </a:rPr>
              <a:t>28 g</a:t>
            </a:r>
          </a:p>
        </p:txBody>
      </p:sp>
      <p:sp>
        <p:nvSpPr>
          <p:cNvPr id="7" name="Rectangle 6"/>
          <p:cNvSpPr/>
          <p:nvPr/>
        </p:nvSpPr>
        <p:spPr>
          <a:xfrm>
            <a:off x="3733800" y="3068360"/>
            <a:ext cx="2438400" cy="523220"/>
          </a:xfrm>
          <a:prstGeom prst="rect">
            <a:avLst/>
          </a:prstGeom>
        </p:spPr>
        <p:txBody>
          <a:bodyPr wrap="square">
            <a:spAutoFit/>
          </a:bodyPr>
          <a:lstStyle/>
          <a:p>
            <a:r>
              <a:rPr lang="en-US" sz="2800" dirty="0" smtClean="0">
                <a:latin typeface="Eras Bold ITC" pitchFamily="34" charset="0"/>
              </a:rPr>
              <a:t>17 g</a:t>
            </a:r>
          </a:p>
        </p:txBody>
      </p:sp>
      <p:sp>
        <p:nvSpPr>
          <p:cNvPr id="8" name="Rectangle 7"/>
          <p:cNvSpPr/>
          <p:nvPr/>
        </p:nvSpPr>
        <p:spPr>
          <a:xfrm>
            <a:off x="3733800" y="3916740"/>
            <a:ext cx="2438400" cy="523220"/>
          </a:xfrm>
          <a:prstGeom prst="rect">
            <a:avLst/>
          </a:prstGeom>
        </p:spPr>
        <p:txBody>
          <a:bodyPr wrap="square">
            <a:spAutoFit/>
          </a:bodyPr>
          <a:lstStyle/>
          <a:p>
            <a:r>
              <a:rPr lang="en-US" sz="2800" dirty="0" smtClean="0">
                <a:latin typeface="Eras Bold ITC" pitchFamily="34" charset="0"/>
              </a:rPr>
              <a:t>107 g</a:t>
            </a:r>
          </a:p>
        </p:txBody>
      </p:sp>
      <p:sp>
        <p:nvSpPr>
          <p:cNvPr id="9" name="Rectangle 8"/>
          <p:cNvSpPr/>
          <p:nvPr/>
        </p:nvSpPr>
        <p:spPr>
          <a:xfrm>
            <a:off x="3733800" y="4765120"/>
            <a:ext cx="2438400" cy="523220"/>
          </a:xfrm>
          <a:prstGeom prst="rect">
            <a:avLst/>
          </a:prstGeom>
        </p:spPr>
        <p:txBody>
          <a:bodyPr wrap="square">
            <a:spAutoFit/>
          </a:bodyPr>
          <a:lstStyle/>
          <a:p>
            <a:r>
              <a:rPr lang="en-US" sz="2800" dirty="0" smtClean="0">
                <a:latin typeface="Eras Bold ITC" pitchFamily="34" charset="0"/>
              </a:rPr>
              <a:t>238 g</a:t>
            </a:r>
          </a:p>
        </p:txBody>
      </p:sp>
      <p:sp>
        <p:nvSpPr>
          <p:cNvPr id="10" name="Rectangle 9"/>
          <p:cNvSpPr/>
          <p:nvPr/>
        </p:nvSpPr>
        <p:spPr>
          <a:xfrm>
            <a:off x="3733800" y="5613500"/>
            <a:ext cx="2438400" cy="523220"/>
          </a:xfrm>
          <a:prstGeom prst="rect">
            <a:avLst/>
          </a:prstGeom>
        </p:spPr>
        <p:txBody>
          <a:bodyPr wrap="square">
            <a:spAutoFit/>
          </a:bodyPr>
          <a:lstStyle/>
          <a:p>
            <a:r>
              <a:rPr lang="en-US" sz="2800" dirty="0" smtClean="0">
                <a:latin typeface="Eras Bold ITC" pitchFamily="34" charset="0"/>
              </a:rPr>
              <a:t>40 g</a:t>
            </a:r>
          </a:p>
        </p:txBody>
      </p:sp>
      <p:sp>
        <p:nvSpPr>
          <p:cNvPr id="11" name="Rectangle 10"/>
          <p:cNvSpPr/>
          <p:nvPr/>
        </p:nvSpPr>
        <p:spPr>
          <a:xfrm>
            <a:off x="2819400" y="619780"/>
            <a:ext cx="3581400" cy="523220"/>
          </a:xfrm>
          <a:prstGeom prst="rect">
            <a:avLst/>
          </a:prstGeom>
        </p:spPr>
        <p:txBody>
          <a:bodyPr wrap="square">
            <a:spAutoFit/>
          </a:bodyPr>
          <a:lstStyle/>
          <a:p>
            <a:r>
              <a:rPr lang="en-US" sz="2800" dirty="0" smtClean="0">
                <a:latin typeface="Eras Bold ITC" pitchFamily="34" charset="0"/>
              </a:rPr>
              <a:t>Mass of one mole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4104009" cy="1200329"/>
          </a:xfrm>
          <a:prstGeom prst="rect">
            <a:avLst/>
          </a:prstGeom>
        </p:spPr>
        <p:txBody>
          <a:bodyPr wrap="none">
            <a:spAutoFit/>
          </a:bodyPr>
          <a:lstStyle/>
          <a:p>
            <a:r>
              <a:rPr lang="en-US" sz="7200" dirty="0" err="1" smtClean="0">
                <a:latin typeface="Eras Bold ITC" pitchFamily="34" charset="0"/>
              </a:rPr>
              <a:t>Molarity</a:t>
            </a:r>
            <a:endParaRPr lang="en-US" sz="7200" dirty="0">
              <a:latin typeface="Eras Bold ITC" pitchFamily="34" charset="0"/>
            </a:endParaRPr>
          </a:p>
        </p:txBody>
      </p:sp>
      <p:sp>
        <p:nvSpPr>
          <p:cNvPr id="5" name="Rectangle 4"/>
          <p:cNvSpPr/>
          <p:nvPr/>
        </p:nvSpPr>
        <p:spPr>
          <a:xfrm>
            <a:off x="228600" y="1752600"/>
            <a:ext cx="8763000" cy="3785652"/>
          </a:xfrm>
          <a:prstGeom prst="rect">
            <a:avLst/>
          </a:prstGeom>
        </p:spPr>
        <p:txBody>
          <a:bodyPr wrap="square">
            <a:spAutoFit/>
          </a:bodyPr>
          <a:lstStyle/>
          <a:p>
            <a:r>
              <a:rPr lang="en-US" sz="4800" dirty="0" smtClean="0">
                <a:latin typeface="Eras Bold ITC" pitchFamily="34" charset="0"/>
              </a:rPr>
              <a:t>Example:</a:t>
            </a:r>
          </a:p>
          <a:p>
            <a:endParaRPr lang="en-US" sz="4800" dirty="0" smtClean="0">
              <a:latin typeface="Eras Bold ITC" pitchFamily="34" charset="0"/>
            </a:endParaRPr>
          </a:p>
          <a:p>
            <a:r>
              <a:rPr lang="en-US" sz="4800" dirty="0" smtClean="0">
                <a:latin typeface="Eras Bold ITC" pitchFamily="34" charset="0"/>
              </a:rPr>
              <a:t>A one molar solution of </a:t>
            </a:r>
            <a:r>
              <a:rPr lang="en-US" sz="4800" dirty="0" err="1" smtClean="0">
                <a:latin typeface="Eras Bold ITC" pitchFamily="34" charset="0"/>
              </a:rPr>
              <a:t>NaCl</a:t>
            </a:r>
            <a:r>
              <a:rPr lang="en-US" sz="4800" dirty="0" smtClean="0">
                <a:latin typeface="Eras Bold ITC" pitchFamily="34" charset="0"/>
              </a:rPr>
              <a:t> has one mole of </a:t>
            </a:r>
            <a:r>
              <a:rPr lang="en-US" sz="4800" dirty="0" err="1" smtClean="0">
                <a:latin typeface="Eras Bold ITC" pitchFamily="34" charset="0"/>
              </a:rPr>
              <a:t>NaCl</a:t>
            </a:r>
            <a:r>
              <a:rPr lang="en-US" sz="4800" dirty="0" smtClean="0">
                <a:latin typeface="Eras Bold ITC" pitchFamily="34" charset="0"/>
              </a:rPr>
              <a:t> for every one liter of water.</a:t>
            </a:r>
            <a:endParaRPr lang="en-US" sz="4800" dirty="0">
              <a:latin typeface="Eras Bold IT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2585323"/>
          </a:xfrm>
          <a:prstGeom prst="rect">
            <a:avLst/>
          </a:prstGeom>
        </p:spPr>
        <p:txBody>
          <a:bodyPr wrap="square">
            <a:spAutoFit/>
          </a:bodyPr>
          <a:lstStyle/>
          <a:p>
            <a:r>
              <a:rPr lang="en-US" sz="5400" dirty="0" smtClean="0">
                <a:latin typeface="Eras Bold ITC" pitchFamily="34" charset="0"/>
              </a:rPr>
              <a:t>How many grams of </a:t>
            </a:r>
            <a:r>
              <a:rPr lang="en-US" sz="5400" dirty="0" err="1" smtClean="0">
                <a:latin typeface="Eras Bold ITC" pitchFamily="34" charset="0"/>
              </a:rPr>
              <a:t>NaCl</a:t>
            </a:r>
            <a:r>
              <a:rPr lang="en-US" sz="5400" dirty="0" smtClean="0">
                <a:latin typeface="Eras Bold ITC" pitchFamily="34" charset="0"/>
              </a:rPr>
              <a:t> does it take to make 1 L of a 1 M solution?</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3416320"/>
          </a:xfrm>
          <a:prstGeom prst="rect">
            <a:avLst/>
          </a:prstGeom>
        </p:spPr>
        <p:txBody>
          <a:bodyPr wrap="square">
            <a:spAutoFit/>
          </a:bodyPr>
          <a:lstStyle/>
          <a:p>
            <a:r>
              <a:rPr lang="en-US" sz="5400" dirty="0" smtClean="0">
                <a:latin typeface="Eras Bold ITC" pitchFamily="34" charset="0"/>
              </a:rPr>
              <a:t>How many grams of </a:t>
            </a:r>
            <a:r>
              <a:rPr lang="en-US" sz="5400" dirty="0" err="1" smtClean="0">
                <a:latin typeface="Eras Bold ITC" pitchFamily="34" charset="0"/>
              </a:rPr>
              <a:t>NaOH</a:t>
            </a:r>
            <a:r>
              <a:rPr lang="en-US" sz="5400" dirty="0" smtClean="0">
                <a:latin typeface="Eras Bold ITC" pitchFamily="34" charset="0"/>
              </a:rPr>
              <a:t> are needed to make 3 L of a 1.5 M solution?</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2585323"/>
          </a:xfrm>
          <a:prstGeom prst="rect">
            <a:avLst/>
          </a:prstGeom>
        </p:spPr>
        <p:txBody>
          <a:bodyPr wrap="square">
            <a:spAutoFit/>
          </a:bodyPr>
          <a:lstStyle/>
          <a:p>
            <a:r>
              <a:rPr lang="en-US" sz="5400" dirty="0" smtClean="0">
                <a:latin typeface="Eras Bold ITC" pitchFamily="34" charset="0"/>
              </a:rPr>
              <a:t>What is the </a:t>
            </a:r>
            <a:r>
              <a:rPr lang="en-US" sz="5400" dirty="0" err="1" smtClean="0">
                <a:latin typeface="Eras Bold ITC" pitchFamily="34" charset="0"/>
              </a:rPr>
              <a:t>molarity</a:t>
            </a:r>
            <a:r>
              <a:rPr lang="en-US" sz="5400" dirty="0" smtClean="0">
                <a:latin typeface="Eras Bold ITC" pitchFamily="34" charset="0"/>
              </a:rPr>
              <a:t> of 5 L of solution with 50 g of KOH dissolved in it?</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8432117" cy="923330"/>
          </a:xfrm>
          <a:prstGeom prst="rect">
            <a:avLst/>
          </a:prstGeom>
        </p:spPr>
        <p:txBody>
          <a:bodyPr wrap="none">
            <a:spAutoFit/>
          </a:bodyPr>
          <a:lstStyle/>
          <a:p>
            <a:r>
              <a:rPr lang="en-US" sz="5400" dirty="0" smtClean="0">
                <a:latin typeface="Eras Bold ITC" pitchFamily="34" charset="0"/>
              </a:rPr>
              <a:t>A mole of gas is tricky…</a:t>
            </a:r>
            <a:endParaRPr lang="en-US" sz="5400" dirty="0">
              <a:latin typeface="Eras Bold ITC" pitchFamily="34" charset="0"/>
            </a:endParaRPr>
          </a:p>
        </p:txBody>
      </p:sp>
      <p:pic>
        <p:nvPicPr>
          <p:cNvPr id="30722" name="Picture 2" descr="http://upload.wikimedia.org/wikipedia/commons/thumb/e/e4/Charles_and_Gay-Lussac's_Law_animated.gif/220px-Charles_and_Gay-Lussac's_Law_animated.gif"/>
          <p:cNvPicPr>
            <a:picLocks noChangeAspect="1" noChangeArrowheads="1" noCrop="1"/>
          </p:cNvPicPr>
          <p:nvPr/>
        </p:nvPicPr>
        <p:blipFill>
          <a:blip r:embed="rId2" cstate="print"/>
          <a:srcRect/>
          <a:stretch>
            <a:fillRect/>
          </a:stretch>
        </p:blipFill>
        <p:spPr bwMode="auto">
          <a:xfrm>
            <a:off x="1905000" y="1752600"/>
            <a:ext cx="5334000" cy="402474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2585323"/>
          </a:xfrm>
          <a:prstGeom prst="rect">
            <a:avLst/>
          </a:prstGeom>
        </p:spPr>
        <p:txBody>
          <a:bodyPr wrap="square">
            <a:spAutoFit/>
          </a:bodyPr>
          <a:lstStyle/>
          <a:p>
            <a:r>
              <a:rPr lang="en-US" sz="5400" dirty="0" smtClean="0">
                <a:latin typeface="Eras Bold ITC" pitchFamily="34" charset="0"/>
              </a:rPr>
              <a:t>Measure at STP</a:t>
            </a:r>
          </a:p>
          <a:p>
            <a:r>
              <a:rPr lang="en-US" sz="5400" dirty="0" smtClean="0">
                <a:solidFill>
                  <a:srgbClr val="FF0000"/>
                </a:solidFill>
                <a:latin typeface="Eras Bold ITC" pitchFamily="34" charset="0"/>
              </a:rPr>
              <a:t>S</a:t>
            </a:r>
            <a:r>
              <a:rPr lang="en-US" sz="5400" dirty="0" smtClean="0">
                <a:latin typeface="Eras Bold ITC" pitchFamily="34" charset="0"/>
              </a:rPr>
              <a:t>tandard </a:t>
            </a:r>
            <a:r>
              <a:rPr lang="en-US" sz="5400" dirty="0" smtClean="0">
                <a:solidFill>
                  <a:srgbClr val="FF0000"/>
                </a:solidFill>
                <a:latin typeface="Eras Bold ITC" pitchFamily="34" charset="0"/>
              </a:rPr>
              <a:t>T</a:t>
            </a:r>
            <a:r>
              <a:rPr lang="en-US" sz="5400" dirty="0" smtClean="0">
                <a:latin typeface="Eras Bold ITC" pitchFamily="34" charset="0"/>
              </a:rPr>
              <a:t>emperature and </a:t>
            </a:r>
            <a:r>
              <a:rPr lang="en-US" sz="5400" dirty="0" smtClean="0">
                <a:solidFill>
                  <a:srgbClr val="FF0000"/>
                </a:solidFill>
                <a:latin typeface="Eras Bold ITC" pitchFamily="34" charset="0"/>
              </a:rPr>
              <a:t>P</a:t>
            </a:r>
            <a:r>
              <a:rPr lang="en-US" sz="5400" dirty="0" smtClean="0">
                <a:latin typeface="Eras Bold ITC" pitchFamily="34" charset="0"/>
              </a:rPr>
              <a:t>ressure</a:t>
            </a:r>
            <a:endParaRPr lang="en-US" sz="5400" dirty="0">
              <a:latin typeface="Eras Bold ITC" pitchFamily="34" charset="0"/>
            </a:endParaRPr>
          </a:p>
        </p:txBody>
      </p:sp>
      <p:sp>
        <p:nvSpPr>
          <p:cNvPr id="5" name="Rectangle 4"/>
          <p:cNvSpPr/>
          <p:nvPr/>
        </p:nvSpPr>
        <p:spPr>
          <a:xfrm>
            <a:off x="76200" y="3739277"/>
            <a:ext cx="9067800" cy="923330"/>
          </a:xfrm>
          <a:prstGeom prst="rect">
            <a:avLst/>
          </a:prstGeom>
        </p:spPr>
        <p:txBody>
          <a:bodyPr wrap="square">
            <a:spAutoFit/>
          </a:bodyPr>
          <a:lstStyle/>
          <a:p>
            <a:r>
              <a:rPr lang="en-US" sz="5400" dirty="0" smtClean="0">
                <a:latin typeface="Eras Bold ITC" pitchFamily="34" charset="0"/>
              </a:rPr>
              <a:t>0 °C and 1 atmosphere  </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1754326"/>
          </a:xfrm>
          <a:prstGeom prst="rect">
            <a:avLst/>
          </a:prstGeom>
        </p:spPr>
        <p:txBody>
          <a:bodyPr wrap="square">
            <a:spAutoFit/>
          </a:bodyPr>
          <a:lstStyle/>
          <a:p>
            <a:r>
              <a:rPr lang="en-US" sz="5400" dirty="0" smtClean="0">
                <a:latin typeface="Eras Bold ITC" pitchFamily="34" charset="0"/>
              </a:rPr>
              <a:t>1 mol of an ideal gas = 22.4 L at STP</a:t>
            </a:r>
            <a:endParaRPr lang="en-US" sz="5400" dirty="0">
              <a:latin typeface="Eras Bold ITC" pitchFamily="34" charset="0"/>
            </a:endParaRPr>
          </a:p>
        </p:txBody>
      </p:sp>
      <p:pic>
        <p:nvPicPr>
          <p:cNvPr id="33794"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228600" y="2209800"/>
            <a:ext cx="1066800" cy="2835367"/>
          </a:xfrm>
          <a:prstGeom prst="rect">
            <a:avLst/>
          </a:prstGeom>
          <a:noFill/>
        </p:spPr>
      </p:pic>
      <p:pic>
        <p:nvPicPr>
          <p:cNvPr id="8"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1295400" y="2209800"/>
            <a:ext cx="1066800" cy="2835367"/>
          </a:xfrm>
          <a:prstGeom prst="rect">
            <a:avLst/>
          </a:prstGeom>
          <a:noFill/>
        </p:spPr>
      </p:pic>
      <p:pic>
        <p:nvPicPr>
          <p:cNvPr id="9"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2362200" y="2209800"/>
            <a:ext cx="1066800" cy="2835367"/>
          </a:xfrm>
          <a:prstGeom prst="rect">
            <a:avLst/>
          </a:prstGeom>
          <a:noFill/>
        </p:spPr>
      </p:pic>
      <p:pic>
        <p:nvPicPr>
          <p:cNvPr id="10"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3429000" y="2209800"/>
            <a:ext cx="1066800" cy="2835367"/>
          </a:xfrm>
          <a:prstGeom prst="rect">
            <a:avLst/>
          </a:prstGeom>
          <a:noFill/>
        </p:spPr>
      </p:pic>
      <p:pic>
        <p:nvPicPr>
          <p:cNvPr id="11"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4495800" y="2209800"/>
            <a:ext cx="1066800" cy="2835367"/>
          </a:xfrm>
          <a:prstGeom prst="rect">
            <a:avLst/>
          </a:prstGeom>
          <a:noFill/>
        </p:spPr>
      </p:pic>
      <p:pic>
        <p:nvPicPr>
          <p:cNvPr id="12"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5562600" y="2209800"/>
            <a:ext cx="1066800" cy="2835367"/>
          </a:xfrm>
          <a:prstGeom prst="rect">
            <a:avLst/>
          </a:prstGeom>
          <a:noFill/>
        </p:spPr>
      </p:pic>
      <p:pic>
        <p:nvPicPr>
          <p:cNvPr id="13"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6629400" y="2209800"/>
            <a:ext cx="1066800" cy="2835367"/>
          </a:xfrm>
          <a:prstGeom prst="rect">
            <a:avLst/>
          </a:prstGeom>
          <a:noFill/>
        </p:spPr>
      </p:pic>
      <p:pic>
        <p:nvPicPr>
          <p:cNvPr id="14"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7696200" y="2209800"/>
            <a:ext cx="1066800" cy="2835367"/>
          </a:xfrm>
          <a:prstGeom prst="rect">
            <a:avLst/>
          </a:prstGeom>
          <a:noFill/>
        </p:spPr>
      </p:pic>
      <p:pic>
        <p:nvPicPr>
          <p:cNvPr id="15"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1600200" y="3657600"/>
            <a:ext cx="1066800" cy="2835367"/>
          </a:xfrm>
          <a:prstGeom prst="rect">
            <a:avLst/>
          </a:prstGeom>
          <a:noFill/>
        </p:spPr>
      </p:pic>
      <p:pic>
        <p:nvPicPr>
          <p:cNvPr id="16"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3886200" y="3733800"/>
            <a:ext cx="1066800" cy="2835367"/>
          </a:xfrm>
          <a:prstGeom prst="rect">
            <a:avLst/>
          </a:prstGeom>
          <a:noFill/>
        </p:spPr>
      </p:pic>
      <p:pic>
        <p:nvPicPr>
          <p:cNvPr id="17" name="Picture 2" descr="C:\Users\Owner\AppData\Local\Microsoft\Windows\Temporary Internet Files\Content.IE5\WGP27FPT\MC900340242[1].wmf"/>
          <p:cNvPicPr>
            <a:picLocks noChangeAspect="1" noChangeArrowheads="1"/>
          </p:cNvPicPr>
          <p:nvPr/>
        </p:nvPicPr>
        <p:blipFill>
          <a:blip r:embed="rId2" cstate="print"/>
          <a:srcRect/>
          <a:stretch>
            <a:fillRect/>
          </a:stretch>
        </p:blipFill>
        <p:spPr bwMode="auto">
          <a:xfrm>
            <a:off x="6172200" y="3810000"/>
            <a:ext cx="1066800" cy="2835367"/>
          </a:xfrm>
          <a:prstGeom prst="rect">
            <a:avLst/>
          </a:prstGeom>
          <a:noFill/>
        </p:spPr>
      </p:pic>
      <p:pic>
        <p:nvPicPr>
          <p:cNvPr id="18" name="Picture 2" descr="C:\Users\Owner\AppData\Local\Microsoft\Windows\Temporary Internet Files\Content.IE5\WGP27FPT\MC900340242[1].wmf"/>
          <p:cNvPicPr>
            <a:picLocks noChangeAspect="1" noChangeArrowheads="1"/>
          </p:cNvPicPr>
          <p:nvPr/>
        </p:nvPicPr>
        <p:blipFill>
          <a:blip r:embed="rId2" cstate="print"/>
          <a:srcRect t="72562"/>
          <a:stretch>
            <a:fillRect/>
          </a:stretch>
        </p:blipFill>
        <p:spPr bwMode="auto">
          <a:xfrm>
            <a:off x="7696200" y="5715000"/>
            <a:ext cx="1066800" cy="7779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53gHGLVfP8g/Tw73c8w4aqI/AAAAAAAAAWY/hiaNelQh7_I/s1600/sistema7m.geo.jpg"/>
          <p:cNvPicPr>
            <a:picLocks noChangeAspect="1" noChangeArrowheads="1"/>
          </p:cNvPicPr>
          <p:nvPr/>
        </p:nvPicPr>
        <p:blipFill>
          <a:blip r:embed="rId2" cstate="print"/>
          <a:srcRect l="15225" t="1792" r="15628"/>
          <a:stretch>
            <a:fillRect/>
          </a:stretch>
        </p:blipFill>
        <p:spPr bwMode="auto">
          <a:xfrm>
            <a:off x="457200" y="333374"/>
            <a:ext cx="6411661" cy="6448426"/>
          </a:xfrm>
          <a:prstGeom prst="rect">
            <a:avLst/>
          </a:prstGeom>
          <a:noFill/>
        </p:spPr>
      </p:pic>
      <p:sp>
        <p:nvSpPr>
          <p:cNvPr id="5" name="TextBox 4"/>
          <p:cNvSpPr txBox="1"/>
          <p:nvPr/>
        </p:nvSpPr>
        <p:spPr>
          <a:xfrm rot="5400000">
            <a:off x="6110921" y="2423479"/>
            <a:ext cx="3268844" cy="707886"/>
          </a:xfrm>
          <a:prstGeom prst="rect">
            <a:avLst/>
          </a:prstGeom>
          <a:noFill/>
        </p:spPr>
        <p:txBody>
          <a:bodyPr wrap="none" rtlCol="0">
            <a:spAutoFit/>
          </a:bodyPr>
          <a:lstStyle/>
          <a:p>
            <a:r>
              <a:rPr lang="en-US" sz="4000" dirty="0" smtClean="0">
                <a:latin typeface="Eras Bold ITC" pitchFamily="34" charset="0"/>
              </a:rPr>
              <a:t>10,000 dots</a:t>
            </a:r>
            <a:endParaRPr lang="en-US" sz="4000" baseline="30000" dirty="0">
              <a:latin typeface="Eras Bold ITC" pitchFamily="34" charset="0"/>
            </a:endParaRPr>
          </a:p>
        </p:txBody>
      </p:sp>
      <p:sp>
        <p:nvSpPr>
          <p:cNvPr id="6" name="TextBox 5"/>
          <p:cNvSpPr txBox="1"/>
          <p:nvPr/>
        </p:nvSpPr>
        <p:spPr>
          <a:xfrm>
            <a:off x="838200" y="5105400"/>
            <a:ext cx="7915950" cy="1323439"/>
          </a:xfrm>
          <a:prstGeom prst="rect">
            <a:avLst/>
          </a:prstGeom>
          <a:noFill/>
        </p:spPr>
        <p:txBody>
          <a:bodyPr wrap="none" rtlCol="0">
            <a:spAutoFit/>
          </a:bodyPr>
          <a:lstStyle/>
          <a:p>
            <a:r>
              <a:rPr lang="en-US" sz="4000" dirty="0" smtClean="0">
                <a:latin typeface="Eras Bold ITC" pitchFamily="34" charset="0"/>
              </a:rPr>
              <a:t>60,200,000,000,000,000,000</a:t>
            </a:r>
          </a:p>
          <a:p>
            <a:r>
              <a:rPr lang="en-US" sz="4000" dirty="0" smtClean="0">
                <a:latin typeface="Eras Bold ITC" pitchFamily="34" charset="0"/>
              </a:rPr>
              <a:t>more pages to make one mole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2585323"/>
          </a:xfrm>
          <a:prstGeom prst="rect">
            <a:avLst/>
          </a:prstGeom>
        </p:spPr>
        <p:txBody>
          <a:bodyPr wrap="square">
            <a:spAutoFit/>
          </a:bodyPr>
          <a:lstStyle/>
          <a:p>
            <a:r>
              <a:rPr lang="en-US" sz="5400" dirty="0" smtClean="0">
                <a:latin typeface="Eras Bold ITC" pitchFamily="34" charset="0"/>
              </a:rPr>
              <a:t>How many moles of an ideal gas are there are in 60 L?</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2585323"/>
          </a:xfrm>
          <a:prstGeom prst="rect">
            <a:avLst/>
          </a:prstGeom>
        </p:spPr>
        <p:txBody>
          <a:bodyPr wrap="square">
            <a:spAutoFit/>
          </a:bodyPr>
          <a:lstStyle/>
          <a:p>
            <a:r>
              <a:rPr lang="en-US" sz="5400" dirty="0" smtClean="0">
                <a:latin typeface="Eras Bold ITC" pitchFamily="34" charset="0"/>
              </a:rPr>
              <a:t>How many moles of an ideal gas would it take to fill 100 pop bottles?</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2585323"/>
          </a:xfrm>
          <a:prstGeom prst="rect">
            <a:avLst/>
          </a:prstGeom>
        </p:spPr>
        <p:txBody>
          <a:bodyPr wrap="square">
            <a:spAutoFit/>
          </a:bodyPr>
          <a:lstStyle/>
          <a:p>
            <a:r>
              <a:rPr lang="en-US" sz="5400" dirty="0" smtClean="0">
                <a:latin typeface="Eras Bold ITC" pitchFamily="34" charset="0"/>
              </a:rPr>
              <a:t>How much space would 700 moles of an ideal gas take up?</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923330"/>
          </a:xfrm>
          <a:prstGeom prst="rect">
            <a:avLst/>
          </a:prstGeom>
        </p:spPr>
        <p:txBody>
          <a:bodyPr wrap="square">
            <a:spAutoFit/>
          </a:bodyPr>
          <a:lstStyle/>
          <a:p>
            <a:r>
              <a:rPr lang="en-US" sz="5400" dirty="0" smtClean="0">
                <a:latin typeface="Eras Bold ITC" pitchFamily="34" charset="0"/>
              </a:rPr>
              <a:t>Reactions!</a:t>
            </a:r>
            <a:endParaRPr lang="en-US" sz="5400" dirty="0">
              <a:latin typeface="Eras Bold ITC" pitchFamily="34" charset="0"/>
            </a:endParaRPr>
          </a:p>
        </p:txBody>
      </p:sp>
      <p:sp>
        <p:nvSpPr>
          <p:cNvPr id="5" name="Rectangle 4"/>
          <p:cNvSpPr/>
          <p:nvPr/>
        </p:nvSpPr>
        <p:spPr>
          <a:xfrm>
            <a:off x="76200" y="2133600"/>
            <a:ext cx="9067800" cy="923330"/>
          </a:xfrm>
          <a:prstGeom prst="rect">
            <a:avLst/>
          </a:prstGeom>
        </p:spPr>
        <p:txBody>
          <a:bodyPr wrap="square">
            <a:spAutoFit/>
          </a:bodyPr>
          <a:lstStyle/>
          <a:p>
            <a:pPr algn="ctr"/>
            <a:r>
              <a:rPr lang="en-US" sz="5400" dirty="0" smtClean="0">
                <a:latin typeface="Eras Bold ITC" pitchFamily="34" charset="0"/>
              </a:rPr>
              <a:t>  H</a:t>
            </a:r>
            <a:r>
              <a:rPr lang="en-US" sz="5400" baseline="-25000" dirty="0" smtClean="0">
                <a:latin typeface="Eras Bold ITC" pitchFamily="34" charset="0"/>
              </a:rPr>
              <a:t>2</a:t>
            </a:r>
            <a:r>
              <a:rPr lang="en-US" sz="5400" dirty="0" smtClean="0">
                <a:latin typeface="Eras Bold ITC" pitchFamily="34" charset="0"/>
              </a:rPr>
              <a:t> +    O</a:t>
            </a:r>
            <a:r>
              <a:rPr lang="en-US" sz="5400" baseline="-25000" dirty="0" smtClean="0">
                <a:latin typeface="Eras Bold ITC" pitchFamily="34" charset="0"/>
              </a:rPr>
              <a:t>2</a:t>
            </a:r>
            <a:r>
              <a:rPr lang="en-US" sz="5400" dirty="0" smtClean="0">
                <a:latin typeface="Eras Bold ITC" pitchFamily="34" charset="0"/>
              </a:rPr>
              <a:t> </a:t>
            </a:r>
            <a:r>
              <a:rPr lang="en-US" sz="5400" dirty="0" smtClean="0">
                <a:latin typeface="Eras Bold ITC" pitchFamily="34" charset="0"/>
                <a:sym typeface="Wingdings" pitchFamily="2" charset="2"/>
              </a:rPr>
              <a:t>    H</a:t>
            </a:r>
            <a:r>
              <a:rPr lang="en-US" sz="5400" baseline="-25000" dirty="0" smtClean="0">
                <a:latin typeface="Eras Bold ITC" pitchFamily="34" charset="0"/>
                <a:sym typeface="Wingdings" pitchFamily="2" charset="2"/>
              </a:rPr>
              <a:t>2</a:t>
            </a:r>
            <a:r>
              <a:rPr lang="en-US" sz="5400" dirty="0" smtClean="0">
                <a:latin typeface="Eras Bold ITC" pitchFamily="34" charset="0"/>
                <a:sym typeface="Wingdings" pitchFamily="2" charset="2"/>
              </a:rPr>
              <a:t>O</a:t>
            </a:r>
            <a:endParaRPr lang="en-US" sz="5400" dirty="0">
              <a:latin typeface="Eras Bold ITC" pitchFamily="34" charset="0"/>
            </a:endParaRPr>
          </a:p>
        </p:txBody>
      </p:sp>
      <p:sp>
        <p:nvSpPr>
          <p:cNvPr id="6" name="Rectangle 5"/>
          <p:cNvSpPr/>
          <p:nvPr/>
        </p:nvSpPr>
        <p:spPr>
          <a:xfrm>
            <a:off x="1034145" y="2133600"/>
            <a:ext cx="838200" cy="923330"/>
          </a:xfrm>
          <a:prstGeom prst="rect">
            <a:avLst/>
          </a:prstGeom>
        </p:spPr>
        <p:txBody>
          <a:bodyPr wrap="square">
            <a:spAutoFit/>
          </a:bodyPr>
          <a:lstStyle/>
          <a:p>
            <a:r>
              <a:rPr lang="en-US" sz="5400" dirty="0" smtClean="0">
                <a:latin typeface="Eras Bold ITC" pitchFamily="34" charset="0"/>
              </a:rPr>
              <a:t>2</a:t>
            </a:r>
            <a:endParaRPr lang="en-US" sz="5400" dirty="0">
              <a:latin typeface="Eras Bold ITC" pitchFamily="34" charset="0"/>
            </a:endParaRPr>
          </a:p>
        </p:txBody>
      </p:sp>
      <p:sp>
        <p:nvSpPr>
          <p:cNvPr id="7" name="Rectangle 6"/>
          <p:cNvSpPr/>
          <p:nvPr/>
        </p:nvSpPr>
        <p:spPr>
          <a:xfrm>
            <a:off x="3291841" y="2133600"/>
            <a:ext cx="838200" cy="923330"/>
          </a:xfrm>
          <a:prstGeom prst="rect">
            <a:avLst/>
          </a:prstGeom>
        </p:spPr>
        <p:txBody>
          <a:bodyPr wrap="square">
            <a:spAutoFit/>
          </a:bodyPr>
          <a:lstStyle/>
          <a:p>
            <a:r>
              <a:rPr lang="en-US" sz="5400" dirty="0" smtClean="0">
                <a:latin typeface="Eras Bold ITC" pitchFamily="34" charset="0"/>
              </a:rPr>
              <a:t>2</a:t>
            </a:r>
            <a:endParaRPr lang="en-US" sz="5400" dirty="0">
              <a:latin typeface="Eras Bold ITC" pitchFamily="34" charset="0"/>
            </a:endParaRPr>
          </a:p>
        </p:txBody>
      </p:sp>
      <p:sp>
        <p:nvSpPr>
          <p:cNvPr id="8" name="Rectangle 7"/>
          <p:cNvSpPr/>
          <p:nvPr/>
        </p:nvSpPr>
        <p:spPr>
          <a:xfrm>
            <a:off x="5745482" y="2133600"/>
            <a:ext cx="838200" cy="923330"/>
          </a:xfrm>
          <a:prstGeom prst="rect">
            <a:avLst/>
          </a:prstGeom>
        </p:spPr>
        <p:txBody>
          <a:bodyPr wrap="square">
            <a:spAutoFit/>
          </a:bodyPr>
          <a:lstStyle/>
          <a:p>
            <a:r>
              <a:rPr lang="en-US" sz="5400" dirty="0" smtClean="0">
                <a:latin typeface="Eras Bold ITC" pitchFamily="34" charset="0"/>
              </a:rPr>
              <a:t>2</a:t>
            </a:r>
            <a:endParaRPr lang="en-US" sz="5400" dirty="0">
              <a:latin typeface="Eras Bold ITC" pitchFamily="34" charset="0"/>
            </a:endParaRPr>
          </a:p>
        </p:txBody>
      </p:sp>
      <p:sp>
        <p:nvSpPr>
          <p:cNvPr id="9" name="Rectangle 8"/>
          <p:cNvSpPr/>
          <p:nvPr/>
        </p:nvSpPr>
        <p:spPr>
          <a:xfrm>
            <a:off x="76200" y="4373940"/>
            <a:ext cx="9067800" cy="1569660"/>
          </a:xfrm>
          <a:prstGeom prst="rect">
            <a:avLst/>
          </a:prstGeom>
        </p:spPr>
        <p:txBody>
          <a:bodyPr wrap="square">
            <a:spAutoFit/>
          </a:bodyPr>
          <a:lstStyle/>
          <a:p>
            <a:pPr algn="ctr"/>
            <a:r>
              <a:rPr lang="en-US" sz="4800" dirty="0" smtClean="0">
                <a:latin typeface="Eras Bold ITC" pitchFamily="34" charset="0"/>
              </a:rPr>
              <a:t>The coefficients = the  number of moles required!</a:t>
            </a:r>
            <a:endParaRPr lang="en-US" sz="4800" dirty="0">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923330"/>
          </a:xfrm>
          <a:prstGeom prst="rect">
            <a:avLst/>
          </a:prstGeom>
        </p:spPr>
        <p:txBody>
          <a:bodyPr wrap="square">
            <a:spAutoFit/>
          </a:bodyPr>
          <a:lstStyle/>
          <a:p>
            <a:r>
              <a:rPr lang="en-US" sz="5400" dirty="0" smtClean="0">
                <a:latin typeface="Eras Bold ITC" pitchFamily="34" charset="0"/>
              </a:rPr>
              <a:t>What goes in…</a:t>
            </a:r>
            <a:endParaRPr lang="en-US" sz="5400" dirty="0">
              <a:latin typeface="Eras Bold ITC" pitchFamily="34" charset="0"/>
            </a:endParaRPr>
          </a:p>
        </p:txBody>
      </p:sp>
      <p:sp>
        <p:nvSpPr>
          <p:cNvPr id="5" name="Rectangle 4"/>
          <p:cNvSpPr/>
          <p:nvPr/>
        </p:nvSpPr>
        <p:spPr>
          <a:xfrm>
            <a:off x="0" y="2131874"/>
            <a:ext cx="9144000" cy="2800767"/>
          </a:xfrm>
          <a:prstGeom prst="rect">
            <a:avLst/>
          </a:prstGeom>
        </p:spPr>
        <p:txBody>
          <a:bodyPr wrap="square">
            <a:spAutoFit/>
          </a:bodyPr>
          <a:lstStyle/>
          <a:p>
            <a:r>
              <a:rPr lang="en-US" sz="4400" dirty="0" smtClean="0">
                <a:latin typeface="Eras Bold ITC" pitchFamily="34" charset="0"/>
              </a:rPr>
              <a:t>Every atom needs to be accounted for.  If it enters the reaction, it must exit somehow.  Matter must not disappear!</a:t>
            </a:r>
            <a:endParaRPr lang="en-US" sz="4400" dirty="0">
              <a:latin typeface="Eras Bold IT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646331"/>
          </a:xfrm>
          <a:prstGeom prst="rect">
            <a:avLst/>
          </a:prstGeom>
        </p:spPr>
        <p:txBody>
          <a:bodyPr wrap="square">
            <a:spAutoFit/>
          </a:bodyPr>
          <a:lstStyle/>
          <a:p>
            <a:r>
              <a:rPr lang="en-US" sz="3600" dirty="0" smtClean="0">
                <a:latin typeface="Eras Bold ITC" pitchFamily="34" charset="0"/>
              </a:rPr>
              <a:t>Example:</a:t>
            </a:r>
            <a:endParaRPr lang="en-US" sz="3600" dirty="0">
              <a:latin typeface="Eras Bold ITC" pitchFamily="34" charset="0"/>
            </a:endParaRPr>
          </a:p>
        </p:txBody>
      </p:sp>
      <p:sp>
        <p:nvSpPr>
          <p:cNvPr id="5" name="Rectangle 4"/>
          <p:cNvSpPr/>
          <p:nvPr/>
        </p:nvSpPr>
        <p:spPr>
          <a:xfrm>
            <a:off x="609600" y="1600200"/>
            <a:ext cx="9067800" cy="923330"/>
          </a:xfrm>
          <a:prstGeom prst="rect">
            <a:avLst/>
          </a:prstGeom>
        </p:spPr>
        <p:txBody>
          <a:bodyPr wrap="square">
            <a:spAutoFit/>
          </a:bodyPr>
          <a:lstStyle/>
          <a:p>
            <a:r>
              <a:rPr lang="en-US" sz="5400" dirty="0" smtClean="0">
                <a:latin typeface="Eras Bold ITC" pitchFamily="34" charset="0"/>
              </a:rPr>
              <a:t>     Fe +    Cl</a:t>
            </a:r>
            <a:r>
              <a:rPr lang="en-US" sz="5400" baseline="-25000" dirty="0" smtClean="0">
                <a:latin typeface="Eras Bold ITC" pitchFamily="34" charset="0"/>
              </a:rPr>
              <a:t>2</a:t>
            </a:r>
            <a:r>
              <a:rPr lang="en-US" sz="5400" dirty="0" smtClean="0">
                <a:latin typeface="Eras Bold ITC" pitchFamily="34" charset="0"/>
              </a:rPr>
              <a:t> </a:t>
            </a:r>
            <a:r>
              <a:rPr lang="en-US" sz="5400" dirty="0" smtClean="0">
                <a:latin typeface="Eras Bold ITC" pitchFamily="34" charset="0"/>
                <a:sym typeface="Wingdings" pitchFamily="2" charset="2"/>
              </a:rPr>
              <a:t>    FeCl</a:t>
            </a:r>
            <a:r>
              <a:rPr lang="en-US" sz="5400" baseline="-25000" dirty="0" smtClean="0">
                <a:latin typeface="Eras Bold ITC" pitchFamily="34" charset="0"/>
                <a:sym typeface="Wingdings" pitchFamily="2" charset="2"/>
              </a:rPr>
              <a:t>3</a:t>
            </a:r>
            <a:endParaRPr lang="en-US" sz="5400" baseline="-25000" dirty="0">
              <a:latin typeface="Eras Bold ITC" pitchFamily="34" charset="0"/>
            </a:endParaRPr>
          </a:p>
        </p:txBody>
      </p:sp>
      <p:sp>
        <p:nvSpPr>
          <p:cNvPr id="6" name="Rectangle 5"/>
          <p:cNvSpPr/>
          <p:nvPr/>
        </p:nvSpPr>
        <p:spPr>
          <a:xfrm>
            <a:off x="952500" y="1600200"/>
            <a:ext cx="8763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latin typeface="Eras Bold ITC" pitchFamily="34" charset="0"/>
              </a:rPr>
              <a:t>2</a:t>
            </a:r>
            <a:endParaRPr lang="en-US" sz="5400" dirty="0">
              <a:latin typeface="Eras Bold ITC" pitchFamily="34" charset="0"/>
            </a:endParaRPr>
          </a:p>
        </p:txBody>
      </p:sp>
      <p:sp>
        <p:nvSpPr>
          <p:cNvPr id="8" name="Rectangle 7"/>
          <p:cNvSpPr/>
          <p:nvPr/>
        </p:nvSpPr>
        <p:spPr>
          <a:xfrm>
            <a:off x="3086100" y="1615218"/>
            <a:ext cx="8763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latin typeface="Eras Bold ITC" pitchFamily="34" charset="0"/>
              </a:rPr>
              <a:t>3</a:t>
            </a:r>
            <a:endParaRPr lang="en-US" sz="5400" dirty="0">
              <a:latin typeface="Eras Bold ITC" pitchFamily="34" charset="0"/>
            </a:endParaRPr>
          </a:p>
        </p:txBody>
      </p:sp>
      <p:sp>
        <p:nvSpPr>
          <p:cNvPr id="9" name="Rectangle 8"/>
          <p:cNvSpPr/>
          <p:nvPr/>
        </p:nvSpPr>
        <p:spPr>
          <a:xfrm>
            <a:off x="5548448" y="1604333"/>
            <a:ext cx="8763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smtClean="0">
                <a:latin typeface="Eras Bold ITC" pitchFamily="34" charset="0"/>
              </a:rPr>
              <a:t>2</a:t>
            </a:r>
            <a:endParaRPr lang="en-US" sz="5400" dirty="0">
              <a:latin typeface="Eras Bold ITC" pitchFamily="34" charset="0"/>
            </a:endParaRPr>
          </a:p>
        </p:txBody>
      </p:sp>
      <p:sp>
        <p:nvSpPr>
          <p:cNvPr id="10" name="Rectangle 9"/>
          <p:cNvSpPr/>
          <p:nvPr/>
        </p:nvSpPr>
        <p:spPr>
          <a:xfrm>
            <a:off x="0" y="3185518"/>
            <a:ext cx="9677400" cy="769441"/>
          </a:xfrm>
          <a:prstGeom prst="rect">
            <a:avLst/>
          </a:prstGeom>
        </p:spPr>
        <p:txBody>
          <a:bodyPr wrap="square">
            <a:spAutoFit/>
          </a:bodyPr>
          <a:lstStyle/>
          <a:p>
            <a:r>
              <a:rPr lang="en-US" sz="4400" dirty="0" smtClean="0">
                <a:latin typeface="Eras Bold ITC" pitchFamily="34" charset="0"/>
              </a:rPr>
              <a:t>      Zn +     </a:t>
            </a:r>
            <a:r>
              <a:rPr lang="en-US" sz="4400" dirty="0" err="1" smtClean="0">
                <a:latin typeface="Eras Bold ITC" pitchFamily="34" charset="0"/>
              </a:rPr>
              <a:t>HCl</a:t>
            </a:r>
            <a:r>
              <a:rPr lang="en-US" sz="4400" dirty="0" smtClean="0">
                <a:latin typeface="Eras Bold ITC" pitchFamily="34" charset="0"/>
              </a:rPr>
              <a:t> </a:t>
            </a:r>
            <a:r>
              <a:rPr lang="en-US" sz="4400" dirty="0" smtClean="0">
                <a:latin typeface="Eras Bold ITC" pitchFamily="34" charset="0"/>
                <a:sym typeface="Wingdings" pitchFamily="2" charset="2"/>
              </a:rPr>
              <a:t>      ZnCl</a:t>
            </a:r>
            <a:r>
              <a:rPr lang="en-US" sz="4400" baseline="-25000" dirty="0" smtClean="0">
                <a:latin typeface="Eras Bold ITC" pitchFamily="34" charset="0"/>
                <a:sym typeface="Wingdings" pitchFamily="2" charset="2"/>
              </a:rPr>
              <a:t>2</a:t>
            </a:r>
            <a:r>
              <a:rPr lang="en-US" sz="4400" dirty="0" smtClean="0">
                <a:latin typeface="Eras Bold ITC" pitchFamily="34" charset="0"/>
                <a:sym typeface="Wingdings" pitchFamily="2" charset="2"/>
              </a:rPr>
              <a:t> +     H</a:t>
            </a:r>
            <a:r>
              <a:rPr lang="en-US" sz="4400" baseline="-25000" dirty="0" smtClean="0">
                <a:latin typeface="Eras Bold ITC" pitchFamily="34" charset="0"/>
                <a:sym typeface="Wingdings" pitchFamily="2" charset="2"/>
              </a:rPr>
              <a:t>2</a:t>
            </a:r>
            <a:endParaRPr lang="en-US" sz="4400" baseline="-25000" dirty="0">
              <a:latin typeface="Eras Bold ITC" pitchFamily="34" charset="0"/>
            </a:endParaRPr>
          </a:p>
        </p:txBody>
      </p:sp>
      <p:sp>
        <p:nvSpPr>
          <p:cNvPr id="11" name="Rectangle 10"/>
          <p:cNvSpPr/>
          <p:nvPr/>
        </p:nvSpPr>
        <p:spPr>
          <a:xfrm>
            <a:off x="330926" y="3192959"/>
            <a:ext cx="762000" cy="769441"/>
          </a:xfrm>
          <a:prstGeom prst="rect">
            <a:avLst/>
          </a:prstGeom>
        </p:spPr>
        <p:txBody>
          <a:bodyPr wrap="square">
            <a:spAutoFit/>
          </a:bodyPr>
          <a:lstStyle/>
          <a:p>
            <a:r>
              <a:rPr lang="en-US" sz="4400" dirty="0" smtClean="0">
                <a:latin typeface="Eras Bold ITC" pitchFamily="34" charset="0"/>
              </a:rPr>
              <a:t>1</a:t>
            </a:r>
            <a:endParaRPr lang="en-US" sz="4400" dirty="0">
              <a:latin typeface="Eras Bold ITC" pitchFamily="34" charset="0"/>
            </a:endParaRPr>
          </a:p>
        </p:txBody>
      </p:sp>
      <p:sp>
        <p:nvSpPr>
          <p:cNvPr id="12" name="Rectangle 11"/>
          <p:cNvSpPr/>
          <p:nvPr/>
        </p:nvSpPr>
        <p:spPr>
          <a:xfrm>
            <a:off x="2286000" y="3192959"/>
            <a:ext cx="762000" cy="769441"/>
          </a:xfrm>
          <a:prstGeom prst="rect">
            <a:avLst/>
          </a:prstGeom>
        </p:spPr>
        <p:txBody>
          <a:bodyPr wrap="square">
            <a:spAutoFit/>
          </a:bodyPr>
          <a:lstStyle/>
          <a:p>
            <a:r>
              <a:rPr lang="en-US" sz="4400" dirty="0" smtClean="0">
                <a:latin typeface="Eras Bold ITC" pitchFamily="34" charset="0"/>
              </a:rPr>
              <a:t>2</a:t>
            </a:r>
            <a:endParaRPr lang="en-US" sz="4400" dirty="0">
              <a:latin typeface="Eras Bold ITC" pitchFamily="34" charset="0"/>
            </a:endParaRPr>
          </a:p>
        </p:txBody>
      </p:sp>
      <p:sp>
        <p:nvSpPr>
          <p:cNvPr id="13" name="Rectangle 12"/>
          <p:cNvSpPr/>
          <p:nvPr/>
        </p:nvSpPr>
        <p:spPr>
          <a:xfrm>
            <a:off x="4814047" y="3192575"/>
            <a:ext cx="762000" cy="769441"/>
          </a:xfrm>
          <a:prstGeom prst="rect">
            <a:avLst/>
          </a:prstGeom>
        </p:spPr>
        <p:txBody>
          <a:bodyPr wrap="square">
            <a:spAutoFit/>
          </a:bodyPr>
          <a:lstStyle/>
          <a:p>
            <a:r>
              <a:rPr lang="en-US" sz="4400" dirty="0" smtClean="0">
                <a:latin typeface="Eras Bold ITC" pitchFamily="34" charset="0"/>
              </a:rPr>
              <a:t>1</a:t>
            </a:r>
            <a:endParaRPr lang="en-US" sz="4400" dirty="0">
              <a:latin typeface="Eras Bold ITC" pitchFamily="34" charset="0"/>
            </a:endParaRPr>
          </a:p>
        </p:txBody>
      </p:sp>
      <p:sp>
        <p:nvSpPr>
          <p:cNvPr id="14" name="Rectangle 13"/>
          <p:cNvSpPr/>
          <p:nvPr/>
        </p:nvSpPr>
        <p:spPr>
          <a:xfrm>
            <a:off x="7582989" y="3192959"/>
            <a:ext cx="762000" cy="769441"/>
          </a:xfrm>
          <a:prstGeom prst="rect">
            <a:avLst/>
          </a:prstGeom>
        </p:spPr>
        <p:txBody>
          <a:bodyPr wrap="square">
            <a:spAutoFit/>
          </a:bodyPr>
          <a:lstStyle/>
          <a:p>
            <a:r>
              <a:rPr lang="en-US" sz="4400" dirty="0" smtClean="0">
                <a:latin typeface="Eras Bold ITC" pitchFamily="34" charset="0"/>
              </a:rPr>
              <a:t>1</a:t>
            </a:r>
            <a:endParaRPr lang="en-US" sz="4400" dirty="0">
              <a:latin typeface="Eras Bold ITC" pitchFamily="34" charset="0"/>
            </a:endParaRPr>
          </a:p>
        </p:txBody>
      </p:sp>
      <p:sp>
        <p:nvSpPr>
          <p:cNvPr id="15" name="Rectangle 14"/>
          <p:cNvSpPr/>
          <p:nvPr/>
        </p:nvSpPr>
        <p:spPr>
          <a:xfrm>
            <a:off x="0" y="4572000"/>
            <a:ext cx="91440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Cu +    AgNO</a:t>
            </a:r>
            <a:r>
              <a:rPr lang="en-US" sz="3600" baseline="-25000" dirty="0" smtClean="0">
                <a:latin typeface="Eras Bold ITC" pitchFamily="34" charset="0"/>
              </a:rPr>
              <a:t>3</a:t>
            </a:r>
            <a:r>
              <a:rPr lang="en-US" sz="3600" dirty="0" smtClean="0">
                <a:latin typeface="Eras Bold ITC" pitchFamily="34" charset="0"/>
              </a:rPr>
              <a:t> </a:t>
            </a:r>
            <a:r>
              <a:rPr lang="en-US" sz="3600" dirty="0" smtClean="0">
                <a:latin typeface="Eras Bold ITC" pitchFamily="34" charset="0"/>
                <a:sym typeface="Wingdings" pitchFamily="2" charset="2"/>
              </a:rPr>
              <a:t>      Cu(NO</a:t>
            </a:r>
            <a:r>
              <a:rPr lang="en-US" sz="3600" baseline="-25000" dirty="0" smtClean="0">
                <a:latin typeface="Eras Bold ITC" pitchFamily="34" charset="0"/>
                <a:sym typeface="Wingdings" pitchFamily="2" charset="2"/>
              </a:rPr>
              <a:t>3</a:t>
            </a:r>
            <a:r>
              <a:rPr lang="en-US" sz="3600" dirty="0" smtClean="0">
                <a:latin typeface="Eras Bold ITC" pitchFamily="34" charset="0"/>
                <a:sym typeface="Wingdings" pitchFamily="2" charset="2"/>
              </a:rPr>
              <a:t>)</a:t>
            </a:r>
            <a:r>
              <a:rPr lang="en-US" sz="3600" baseline="-25000" dirty="0" smtClean="0">
                <a:latin typeface="Eras Bold ITC" pitchFamily="34" charset="0"/>
                <a:sym typeface="Wingdings" pitchFamily="2" charset="2"/>
              </a:rPr>
              <a:t>2</a:t>
            </a:r>
            <a:r>
              <a:rPr lang="en-US" sz="3600" dirty="0" smtClean="0">
                <a:latin typeface="Eras Bold ITC" pitchFamily="34" charset="0"/>
                <a:sym typeface="Wingdings" pitchFamily="2" charset="2"/>
              </a:rPr>
              <a:t> +     Ag</a:t>
            </a:r>
            <a:endParaRPr lang="en-US" sz="3600" dirty="0">
              <a:latin typeface="Eras Bold ITC" pitchFamily="34" charset="0"/>
            </a:endParaRPr>
          </a:p>
        </p:txBody>
      </p:sp>
      <p:sp>
        <p:nvSpPr>
          <p:cNvPr id="16" name="Rectangle 15"/>
          <p:cNvSpPr/>
          <p:nvPr/>
        </p:nvSpPr>
        <p:spPr>
          <a:xfrm>
            <a:off x="-26126" y="4572000"/>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1</a:t>
            </a:r>
            <a:endParaRPr lang="en-US" sz="3600" dirty="0">
              <a:latin typeface="Eras Bold ITC" pitchFamily="34" charset="0"/>
            </a:endParaRPr>
          </a:p>
        </p:txBody>
      </p:sp>
      <p:sp>
        <p:nvSpPr>
          <p:cNvPr id="17" name="Rectangle 16"/>
          <p:cNvSpPr/>
          <p:nvPr/>
        </p:nvSpPr>
        <p:spPr>
          <a:xfrm>
            <a:off x="1447800" y="4572000"/>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2</a:t>
            </a:r>
            <a:endParaRPr lang="en-US" sz="3600" dirty="0">
              <a:latin typeface="Eras Bold ITC" pitchFamily="34" charset="0"/>
            </a:endParaRPr>
          </a:p>
        </p:txBody>
      </p:sp>
      <p:sp>
        <p:nvSpPr>
          <p:cNvPr id="18" name="Rectangle 17"/>
          <p:cNvSpPr/>
          <p:nvPr/>
        </p:nvSpPr>
        <p:spPr>
          <a:xfrm>
            <a:off x="4343400" y="4558937"/>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1</a:t>
            </a:r>
            <a:endParaRPr lang="en-US" sz="3600" dirty="0">
              <a:latin typeface="Eras Bold ITC" pitchFamily="34" charset="0"/>
            </a:endParaRPr>
          </a:p>
        </p:txBody>
      </p:sp>
      <p:sp>
        <p:nvSpPr>
          <p:cNvPr id="19" name="Rectangle 18"/>
          <p:cNvSpPr/>
          <p:nvPr/>
        </p:nvSpPr>
        <p:spPr>
          <a:xfrm>
            <a:off x="7415348" y="4572000"/>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2</a:t>
            </a:r>
            <a:endParaRPr lang="en-US" sz="3600" dirty="0">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6" grpId="0"/>
      <p:bldP spid="17"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70263"/>
            <a:ext cx="91440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Cu +    AgNO</a:t>
            </a:r>
            <a:r>
              <a:rPr lang="en-US" sz="3600" baseline="-25000" dirty="0" smtClean="0">
                <a:latin typeface="Eras Bold ITC" pitchFamily="34" charset="0"/>
              </a:rPr>
              <a:t>3</a:t>
            </a:r>
            <a:r>
              <a:rPr lang="en-US" sz="3600" dirty="0" smtClean="0">
                <a:latin typeface="Eras Bold ITC" pitchFamily="34" charset="0"/>
              </a:rPr>
              <a:t> </a:t>
            </a:r>
            <a:r>
              <a:rPr lang="en-US" sz="3600" dirty="0" smtClean="0">
                <a:latin typeface="Eras Bold ITC" pitchFamily="34" charset="0"/>
                <a:sym typeface="Wingdings" pitchFamily="2" charset="2"/>
              </a:rPr>
              <a:t>      Cu(NO</a:t>
            </a:r>
            <a:r>
              <a:rPr lang="en-US" sz="3600" baseline="-25000" dirty="0" smtClean="0">
                <a:latin typeface="Eras Bold ITC" pitchFamily="34" charset="0"/>
                <a:sym typeface="Wingdings" pitchFamily="2" charset="2"/>
              </a:rPr>
              <a:t>3</a:t>
            </a:r>
            <a:r>
              <a:rPr lang="en-US" sz="3600" dirty="0" smtClean="0">
                <a:latin typeface="Eras Bold ITC" pitchFamily="34" charset="0"/>
                <a:sym typeface="Wingdings" pitchFamily="2" charset="2"/>
              </a:rPr>
              <a:t>)</a:t>
            </a:r>
            <a:r>
              <a:rPr lang="en-US" sz="3600" baseline="-25000" dirty="0" smtClean="0">
                <a:latin typeface="Eras Bold ITC" pitchFamily="34" charset="0"/>
                <a:sym typeface="Wingdings" pitchFamily="2" charset="2"/>
              </a:rPr>
              <a:t>2</a:t>
            </a:r>
            <a:r>
              <a:rPr lang="en-US" sz="3600" dirty="0" smtClean="0">
                <a:latin typeface="Eras Bold ITC" pitchFamily="34" charset="0"/>
                <a:sym typeface="Wingdings" pitchFamily="2" charset="2"/>
              </a:rPr>
              <a:t> +     Ag</a:t>
            </a:r>
            <a:endParaRPr lang="en-US" sz="3600" dirty="0">
              <a:latin typeface="Eras Bold ITC" pitchFamily="34" charset="0"/>
            </a:endParaRPr>
          </a:p>
        </p:txBody>
      </p:sp>
      <p:sp>
        <p:nvSpPr>
          <p:cNvPr id="5" name="Rectangle 4"/>
          <p:cNvSpPr/>
          <p:nvPr/>
        </p:nvSpPr>
        <p:spPr>
          <a:xfrm>
            <a:off x="126274" y="470263"/>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1</a:t>
            </a:r>
            <a:endParaRPr lang="en-US" sz="3600" dirty="0">
              <a:latin typeface="Eras Bold ITC" pitchFamily="34" charset="0"/>
            </a:endParaRPr>
          </a:p>
        </p:txBody>
      </p:sp>
      <p:sp>
        <p:nvSpPr>
          <p:cNvPr id="6" name="Rectangle 5"/>
          <p:cNvSpPr/>
          <p:nvPr/>
        </p:nvSpPr>
        <p:spPr>
          <a:xfrm>
            <a:off x="1600200" y="470263"/>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2</a:t>
            </a:r>
            <a:endParaRPr lang="en-US" sz="3600" dirty="0">
              <a:latin typeface="Eras Bold ITC" pitchFamily="34" charset="0"/>
            </a:endParaRPr>
          </a:p>
        </p:txBody>
      </p:sp>
      <p:sp>
        <p:nvSpPr>
          <p:cNvPr id="7" name="Rectangle 6"/>
          <p:cNvSpPr/>
          <p:nvPr/>
        </p:nvSpPr>
        <p:spPr>
          <a:xfrm>
            <a:off x="4495800" y="457200"/>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1</a:t>
            </a:r>
            <a:endParaRPr lang="en-US" sz="3600" dirty="0">
              <a:latin typeface="Eras Bold ITC" pitchFamily="34" charset="0"/>
            </a:endParaRPr>
          </a:p>
        </p:txBody>
      </p:sp>
      <p:sp>
        <p:nvSpPr>
          <p:cNvPr id="8" name="Rectangle 7"/>
          <p:cNvSpPr/>
          <p:nvPr/>
        </p:nvSpPr>
        <p:spPr>
          <a:xfrm>
            <a:off x="7567748" y="470263"/>
            <a:ext cx="6858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Eras Bold ITC" pitchFamily="34" charset="0"/>
              </a:rPr>
              <a:t> 2</a:t>
            </a:r>
            <a:endParaRPr lang="en-US" sz="3600" dirty="0">
              <a:latin typeface="Eras Bold ITC" pitchFamily="34" charset="0"/>
            </a:endParaRPr>
          </a:p>
        </p:txBody>
      </p:sp>
      <p:sp>
        <p:nvSpPr>
          <p:cNvPr id="9" name="Rectangle 8"/>
          <p:cNvSpPr/>
          <p:nvPr/>
        </p:nvSpPr>
        <p:spPr>
          <a:xfrm>
            <a:off x="76200" y="1413808"/>
            <a:ext cx="9067800" cy="1938992"/>
          </a:xfrm>
          <a:prstGeom prst="rect">
            <a:avLst/>
          </a:prstGeom>
        </p:spPr>
        <p:txBody>
          <a:bodyPr wrap="square">
            <a:spAutoFit/>
          </a:bodyPr>
          <a:lstStyle/>
          <a:p>
            <a:r>
              <a:rPr lang="en-US" sz="4000" dirty="0" smtClean="0">
                <a:latin typeface="Eras Bold ITC" pitchFamily="34" charset="0"/>
              </a:rPr>
              <a:t>So how many grams of copper and silver nitrate would you need to complete this reaction?</a:t>
            </a:r>
            <a:endParaRPr lang="en-US" sz="4000" dirty="0">
              <a:latin typeface="Eras Bold ITC" pitchFamily="34" charset="0"/>
            </a:endParaRPr>
          </a:p>
        </p:txBody>
      </p:sp>
      <p:sp>
        <p:nvSpPr>
          <p:cNvPr id="10" name="Rectangle 9"/>
          <p:cNvSpPr/>
          <p:nvPr/>
        </p:nvSpPr>
        <p:spPr>
          <a:xfrm>
            <a:off x="76200" y="4239161"/>
            <a:ext cx="9067800" cy="1323439"/>
          </a:xfrm>
          <a:prstGeom prst="rect">
            <a:avLst/>
          </a:prstGeom>
        </p:spPr>
        <p:txBody>
          <a:bodyPr wrap="square">
            <a:spAutoFit/>
          </a:bodyPr>
          <a:lstStyle/>
          <a:p>
            <a:r>
              <a:rPr lang="en-US" sz="4000" dirty="0" smtClean="0">
                <a:latin typeface="Eras Bold ITC" pitchFamily="34" charset="0"/>
              </a:rPr>
              <a:t>How many grams silver do you get out?</a:t>
            </a:r>
            <a:endParaRPr lang="en-US" sz="4000" dirty="0">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9144000" cy="1015663"/>
          </a:xfrm>
          <a:prstGeom prst="rect">
            <a:avLst/>
          </a:prstGeom>
          <a:noFill/>
        </p:spPr>
        <p:txBody>
          <a:bodyPr wrap="square" rtlCol="0">
            <a:spAutoFit/>
          </a:bodyPr>
          <a:lstStyle/>
          <a:p>
            <a:r>
              <a:rPr lang="en-US" sz="6000" dirty="0" smtClean="0">
                <a:latin typeface="Eras Bold ITC" pitchFamily="34" charset="0"/>
              </a:rPr>
              <a:t>A mole of salt grains</a:t>
            </a:r>
            <a:endParaRPr lang="en-US" sz="6000" dirty="0">
              <a:latin typeface="Eras Bold ITC" pitchFamily="34" charset="0"/>
            </a:endParaRPr>
          </a:p>
        </p:txBody>
      </p:sp>
      <p:pic>
        <p:nvPicPr>
          <p:cNvPr id="1026" name="Picture 2" descr="http://www.wired.com/images_blogs/wiredscience/2010/10/Google-Earth.jpg"/>
          <p:cNvPicPr>
            <a:picLocks noChangeAspect="1" noChangeArrowheads="1"/>
          </p:cNvPicPr>
          <p:nvPr/>
        </p:nvPicPr>
        <p:blipFill>
          <a:blip r:embed="rId2" cstate="print"/>
          <a:srcRect/>
          <a:stretch>
            <a:fillRect/>
          </a:stretch>
        </p:blipFill>
        <p:spPr bwMode="auto">
          <a:xfrm>
            <a:off x="1006326" y="1219200"/>
            <a:ext cx="6918474" cy="533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ired.com/images_blogs/wiredscience/2010/10/Untitled1.jpg"/>
          <p:cNvPicPr>
            <a:picLocks noChangeAspect="1" noChangeArrowheads="1"/>
          </p:cNvPicPr>
          <p:nvPr/>
        </p:nvPicPr>
        <p:blipFill>
          <a:blip r:embed="rId2" cstate="print"/>
          <a:srcRect/>
          <a:stretch>
            <a:fillRect/>
          </a:stretch>
        </p:blipFill>
        <p:spPr bwMode="auto">
          <a:xfrm>
            <a:off x="598451" y="1143000"/>
            <a:ext cx="7935949" cy="5334000"/>
          </a:xfrm>
          <a:prstGeom prst="rect">
            <a:avLst/>
          </a:prstGeom>
          <a:noFill/>
        </p:spPr>
      </p:pic>
      <p:sp>
        <p:nvSpPr>
          <p:cNvPr id="3" name="TextBox 2"/>
          <p:cNvSpPr txBox="1"/>
          <p:nvPr/>
        </p:nvSpPr>
        <p:spPr>
          <a:xfrm>
            <a:off x="76200" y="0"/>
            <a:ext cx="9144000" cy="923330"/>
          </a:xfrm>
          <a:prstGeom prst="rect">
            <a:avLst/>
          </a:prstGeom>
          <a:noFill/>
        </p:spPr>
        <p:txBody>
          <a:bodyPr wrap="square" rtlCol="0">
            <a:spAutoFit/>
          </a:bodyPr>
          <a:lstStyle/>
          <a:p>
            <a:r>
              <a:rPr lang="en-US" sz="5400" dirty="0" smtClean="0">
                <a:latin typeface="Eras Bold ITC" pitchFamily="34" charset="0"/>
              </a:rPr>
              <a:t>A mole of popcorn seeds</a:t>
            </a:r>
            <a:endParaRPr lang="en-US" sz="5400" dirty="0">
              <a:latin typeface="Eras Bold IT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wner\AppData\Local\Microsoft\Windows\Temporary Internet Files\Content.IE5\8DEHB48V\MP900309636[1].jpg"/>
          <p:cNvPicPr>
            <a:picLocks noChangeAspect="1" noChangeArrowheads="1"/>
          </p:cNvPicPr>
          <p:nvPr/>
        </p:nvPicPr>
        <p:blipFill>
          <a:blip r:embed="rId2" cstate="print"/>
          <a:srcRect/>
          <a:stretch>
            <a:fillRect/>
          </a:stretch>
        </p:blipFill>
        <p:spPr bwMode="auto">
          <a:xfrm>
            <a:off x="4403221" y="3334512"/>
            <a:ext cx="4512179" cy="3218688"/>
          </a:xfrm>
          <a:prstGeom prst="rect">
            <a:avLst/>
          </a:prstGeom>
          <a:noFill/>
        </p:spPr>
      </p:pic>
      <p:sp>
        <p:nvSpPr>
          <p:cNvPr id="4" name="Rectangle 3"/>
          <p:cNvSpPr/>
          <p:nvPr/>
        </p:nvSpPr>
        <p:spPr>
          <a:xfrm>
            <a:off x="152400" y="3505200"/>
            <a:ext cx="5290231" cy="1200329"/>
          </a:xfrm>
          <a:prstGeom prst="rect">
            <a:avLst/>
          </a:prstGeom>
        </p:spPr>
        <p:txBody>
          <a:bodyPr wrap="none">
            <a:spAutoFit/>
          </a:bodyPr>
          <a:lstStyle/>
          <a:p>
            <a:r>
              <a:rPr lang="en-US" sz="2400" dirty="0" smtClean="0">
                <a:latin typeface="Eras Bold ITC" pitchFamily="34" charset="0"/>
              </a:rPr>
              <a:t>19 quadrillion…</a:t>
            </a:r>
          </a:p>
          <a:p>
            <a:r>
              <a:rPr lang="en-US" sz="2400" dirty="0" smtClean="0">
                <a:latin typeface="Eras Bold ITC" pitchFamily="34" charset="0"/>
              </a:rPr>
              <a:t>      (longer than the</a:t>
            </a:r>
          </a:p>
          <a:p>
            <a:r>
              <a:rPr lang="en-US" sz="2400" dirty="0" smtClean="0">
                <a:latin typeface="Eras Bold ITC" pitchFamily="34" charset="0"/>
              </a:rPr>
              <a:t>         universe has been around...)</a:t>
            </a:r>
            <a:endParaRPr lang="en-US" sz="2400" dirty="0">
              <a:latin typeface="Eras Bold ITC" pitchFamily="34" charset="0"/>
            </a:endParaRPr>
          </a:p>
        </p:txBody>
      </p:sp>
      <p:sp>
        <p:nvSpPr>
          <p:cNvPr id="5" name="Rectangle 4"/>
          <p:cNvSpPr/>
          <p:nvPr/>
        </p:nvSpPr>
        <p:spPr>
          <a:xfrm>
            <a:off x="76200" y="228600"/>
            <a:ext cx="8161209" cy="923330"/>
          </a:xfrm>
          <a:prstGeom prst="rect">
            <a:avLst/>
          </a:prstGeom>
        </p:spPr>
        <p:txBody>
          <a:bodyPr wrap="none">
            <a:spAutoFit/>
          </a:bodyPr>
          <a:lstStyle/>
          <a:p>
            <a:r>
              <a:rPr lang="en-US" sz="5400" dirty="0" smtClean="0">
                <a:latin typeface="Eras Bold ITC" pitchFamily="34" charset="0"/>
              </a:rPr>
              <a:t>One mole of seconds is</a:t>
            </a:r>
            <a:endParaRPr lang="en-US" sz="5400" dirty="0">
              <a:latin typeface="Eras Bold ITC" pitchFamily="34" charset="0"/>
            </a:endParaRPr>
          </a:p>
        </p:txBody>
      </p:sp>
      <p:sp>
        <p:nvSpPr>
          <p:cNvPr id="6" name="Rectangle 5"/>
          <p:cNvSpPr/>
          <p:nvPr/>
        </p:nvSpPr>
        <p:spPr>
          <a:xfrm>
            <a:off x="221365" y="2057400"/>
            <a:ext cx="8922635" cy="769441"/>
          </a:xfrm>
          <a:prstGeom prst="rect">
            <a:avLst/>
          </a:prstGeom>
        </p:spPr>
        <p:txBody>
          <a:bodyPr wrap="none">
            <a:spAutoFit/>
          </a:bodyPr>
          <a:lstStyle/>
          <a:p>
            <a:r>
              <a:rPr lang="en-US" sz="4400" dirty="0" smtClean="0">
                <a:latin typeface="Eras Bold ITC" pitchFamily="34" charset="0"/>
              </a:rPr>
              <a:t>19,089,294,774,226,280 years</a:t>
            </a:r>
            <a:endParaRPr lang="en-US" sz="4400" dirty="0">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7406195" cy="923330"/>
          </a:xfrm>
          <a:prstGeom prst="rect">
            <a:avLst/>
          </a:prstGeom>
        </p:spPr>
        <p:txBody>
          <a:bodyPr wrap="none">
            <a:spAutoFit/>
          </a:bodyPr>
          <a:lstStyle/>
          <a:p>
            <a:r>
              <a:rPr lang="en-US" sz="5400" dirty="0" smtClean="0">
                <a:latin typeface="Eras Bold ITC" pitchFamily="34" charset="0"/>
              </a:rPr>
              <a:t>One mole of marbles</a:t>
            </a:r>
            <a:endParaRPr lang="en-US" sz="5400" dirty="0">
              <a:latin typeface="Eras Bold ITC" pitchFamily="34" charset="0"/>
            </a:endParaRPr>
          </a:p>
        </p:txBody>
      </p:sp>
      <p:sp>
        <p:nvSpPr>
          <p:cNvPr id="5" name="Rectangle 4"/>
          <p:cNvSpPr/>
          <p:nvPr/>
        </p:nvSpPr>
        <p:spPr>
          <a:xfrm>
            <a:off x="304800" y="2133600"/>
            <a:ext cx="8534400" cy="3785652"/>
          </a:xfrm>
          <a:prstGeom prst="rect">
            <a:avLst/>
          </a:prstGeom>
        </p:spPr>
        <p:txBody>
          <a:bodyPr wrap="square">
            <a:spAutoFit/>
          </a:bodyPr>
          <a:lstStyle/>
          <a:p>
            <a:r>
              <a:rPr lang="en-US" sz="4800" dirty="0" smtClean="0">
                <a:latin typeface="Eras Bold ITC" pitchFamily="34" charset="0"/>
              </a:rPr>
              <a:t>Would make a mountain 116 times taller than Mt. Everest and with a base the size of the USA.</a:t>
            </a:r>
          </a:p>
          <a:p>
            <a:endParaRPr lang="en-US" sz="4800" dirty="0">
              <a:latin typeface="Eras Bold ITC" pitchFamily="34" charset="0"/>
            </a:endParaRPr>
          </a:p>
        </p:txBody>
      </p:sp>
      <p:pic>
        <p:nvPicPr>
          <p:cNvPr id="2053" name="Picture 5" descr="C:\Users\Owner\AppData\Local\Microsoft\Windows\Temporary Internet Files\Content.IE5\WGP27FPT\MP900442578[1].jpg"/>
          <p:cNvPicPr>
            <a:picLocks noChangeAspect="1" noChangeArrowheads="1"/>
          </p:cNvPicPr>
          <p:nvPr/>
        </p:nvPicPr>
        <p:blipFill>
          <a:blip r:embed="rId2" cstate="print"/>
          <a:srcRect/>
          <a:stretch>
            <a:fillRect/>
          </a:stretch>
        </p:blipFill>
        <p:spPr bwMode="auto">
          <a:xfrm>
            <a:off x="6291072" y="5029200"/>
            <a:ext cx="2624328" cy="1697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362" y="1162883"/>
            <a:ext cx="8390438" cy="4247317"/>
          </a:xfrm>
          <a:prstGeom prst="rect">
            <a:avLst/>
          </a:prstGeom>
          <a:noFill/>
        </p:spPr>
        <p:txBody>
          <a:bodyPr wrap="none" rtlCol="0">
            <a:spAutoFit/>
          </a:bodyPr>
          <a:lstStyle/>
          <a:p>
            <a:r>
              <a:rPr lang="en-US" sz="5400" dirty="0" smtClean="0">
                <a:latin typeface="Eras Bold ITC" pitchFamily="34" charset="0"/>
              </a:rPr>
              <a:t>That’s 1,026,368 m tall.</a:t>
            </a:r>
          </a:p>
          <a:p>
            <a:endParaRPr lang="en-US" sz="5400" dirty="0" smtClean="0">
              <a:latin typeface="Eras Bold ITC" pitchFamily="34" charset="0"/>
            </a:endParaRPr>
          </a:p>
          <a:p>
            <a:r>
              <a:rPr lang="en-US" sz="5400" dirty="0" smtClean="0">
                <a:latin typeface="Eras Bold ITC" pitchFamily="34" charset="0"/>
              </a:rPr>
              <a:t>Which is about the </a:t>
            </a:r>
          </a:p>
          <a:p>
            <a:r>
              <a:rPr lang="en-US" sz="5400" dirty="0" smtClean="0">
                <a:latin typeface="Eras Bold ITC" pitchFamily="34" charset="0"/>
              </a:rPr>
              <a:t>distance from Ithaca </a:t>
            </a:r>
          </a:p>
          <a:p>
            <a:r>
              <a:rPr lang="en-US" sz="5400" dirty="0" smtClean="0">
                <a:latin typeface="Eras Bold ITC" pitchFamily="34" charset="0"/>
              </a:rPr>
              <a:t>to Atlanta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7707559" cy="1754326"/>
          </a:xfrm>
          <a:prstGeom prst="rect">
            <a:avLst/>
          </a:prstGeom>
        </p:spPr>
        <p:txBody>
          <a:bodyPr wrap="none">
            <a:spAutoFit/>
          </a:bodyPr>
          <a:lstStyle/>
          <a:p>
            <a:r>
              <a:rPr lang="en-US" sz="5400" dirty="0" smtClean="0">
                <a:latin typeface="Eras Bold ITC" pitchFamily="34" charset="0"/>
              </a:rPr>
              <a:t>The mass of one mole</a:t>
            </a:r>
          </a:p>
          <a:p>
            <a:r>
              <a:rPr lang="en-US" sz="5400" dirty="0" smtClean="0">
                <a:latin typeface="Eras Bold ITC" pitchFamily="34" charset="0"/>
              </a:rPr>
              <a:t>of rice</a:t>
            </a:r>
            <a:endParaRPr lang="en-US" sz="5400" dirty="0">
              <a:latin typeface="Eras Bold ITC" pitchFamily="34" charset="0"/>
            </a:endParaRPr>
          </a:p>
        </p:txBody>
      </p:sp>
      <p:sp>
        <p:nvSpPr>
          <p:cNvPr id="5" name="Rectangle 4"/>
          <p:cNvSpPr/>
          <p:nvPr/>
        </p:nvSpPr>
        <p:spPr>
          <a:xfrm>
            <a:off x="381000" y="4343400"/>
            <a:ext cx="7957628" cy="1754326"/>
          </a:xfrm>
          <a:prstGeom prst="rect">
            <a:avLst/>
          </a:prstGeom>
        </p:spPr>
        <p:txBody>
          <a:bodyPr wrap="none">
            <a:spAutoFit/>
          </a:bodyPr>
          <a:lstStyle/>
          <a:p>
            <a:r>
              <a:rPr lang="en-US" sz="5400" dirty="0" smtClean="0">
                <a:latin typeface="Eras Bold ITC" pitchFamily="34" charset="0"/>
              </a:rPr>
              <a:t>Is equal to the mass of</a:t>
            </a:r>
          </a:p>
          <a:p>
            <a:r>
              <a:rPr lang="en-US" sz="5400" dirty="0">
                <a:latin typeface="Eras Bold ITC" pitchFamily="34" charset="0"/>
              </a:rPr>
              <a:t> </a:t>
            </a:r>
            <a:r>
              <a:rPr lang="en-US" sz="5400" dirty="0" smtClean="0">
                <a:latin typeface="Eras Bold ITC" pitchFamily="34" charset="0"/>
              </a:rPr>
              <a:t>      5 quadrillion cars</a:t>
            </a:r>
            <a:endParaRPr lang="en-US" sz="5400" dirty="0">
              <a:latin typeface="Eras Bold ITC" pitchFamily="34" charset="0"/>
            </a:endParaRPr>
          </a:p>
        </p:txBody>
      </p:sp>
      <p:pic>
        <p:nvPicPr>
          <p:cNvPr id="3074" name="Picture 2" descr="C:\Users\Owner\AppData\Local\Microsoft\Windows\Temporary Internet Files\Content.IE5\JLNWFKNL\MC900215783[1].wmf"/>
          <p:cNvPicPr>
            <a:picLocks noChangeAspect="1" noChangeArrowheads="1"/>
          </p:cNvPicPr>
          <p:nvPr/>
        </p:nvPicPr>
        <p:blipFill>
          <a:blip r:embed="rId2" cstate="print"/>
          <a:srcRect/>
          <a:stretch>
            <a:fillRect/>
          </a:stretch>
        </p:blipFill>
        <p:spPr bwMode="auto">
          <a:xfrm>
            <a:off x="4419600" y="1600200"/>
            <a:ext cx="3222625" cy="2620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675</Words>
  <Application>Microsoft Office PowerPoint</Application>
  <PresentationFormat>On-screen Show (4:3)</PresentationFormat>
  <Paragraphs>111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49</cp:revision>
  <dcterms:created xsi:type="dcterms:W3CDTF">2012-02-02T20:01:53Z</dcterms:created>
  <dcterms:modified xsi:type="dcterms:W3CDTF">2012-02-29T14:29:57Z</dcterms:modified>
</cp:coreProperties>
</file>