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7" r:id="rId4"/>
    <p:sldId id="274" r:id="rId5"/>
    <p:sldId id="265" r:id="rId6"/>
    <p:sldId id="257" r:id="rId7"/>
    <p:sldId id="261" r:id="rId8"/>
    <p:sldId id="262" r:id="rId9"/>
    <p:sldId id="258" r:id="rId10"/>
    <p:sldId id="263" r:id="rId11"/>
    <p:sldId id="259" r:id="rId12"/>
    <p:sldId id="275" r:id="rId13"/>
    <p:sldId id="260" r:id="rId14"/>
    <p:sldId id="276" r:id="rId15"/>
    <p:sldId id="266" r:id="rId16"/>
    <p:sldId id="268" r:id="rId17"/>
    <p:sldId id="271" r:id="rId18"/>
    <p:sldId id="272" r:id="rId19"/>
    <p:sldId id="273" r:id="rId20"/>
    <p:sldId id="267" r:id="rId21"/>
    <p:sldId id="269" r:id="rId22"/>
    <p:sldId id="278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FBC0-4B73-4EED-A0AA-B550413FD6BE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6748-793D-478C-878C-0F1C5948C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FBC0-4B73-4EED-A0AA-B550413FD6BE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6748-793D-478C-878C-0F1C5948C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FBC0-4B73-4EED-A0AA-B550413FD6BE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6748-793D-478C-878C-0F1C5948C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FBC0-4B73-4EED-A0AA-B550413FD6BE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6748-793D-478C-878C-0F1C5948C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FBC0-4B73-4EED-A0AA-B550413FD6BE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6748-793D-478C-878C-0F1C5948C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FBC0-4B73-4EED-A0AA-B550413FD6BE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6748-793D-478C-878C-0F1C5948C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FBC0-4B73-4EED-A0AA-B550413FD6BE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6748-793D-478C-878C-0F1C5948C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FBC0-4B73-4EED-A0AA-B550413FD6BE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6748-793D-478C-878C-0F1C5948C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FBC0-4B73-4EED-A0AA-B550413FD6BE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6748-793D-478C-878C-0F1C5948C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FBC0-4B73-4EED-A0AA-B550413FD6BE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6748-793D-478C-878C-0F1C5948C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FBC0-4B73-4EED-A0AA-B550413FD6BE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6748-793D-478C-878C-0F1C5948C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3FBC0-4B73-4EED-A0AA-B550413FD6BE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96748-793D-478C-878C-0F1C5948C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gif"/><Relationship Id="rId2" Type="http://schemas.openxmlformats.org/officeDocument/2006/relationships/audio" Target="../media/audio9.wav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4.wav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audio6.wav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3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799" y="304800"/>
            <a:ext cx="773000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Eras Bold ITC" pitchFamily="34" charset="0"/>
              </a:rPr>
              <a:t>Chemistry</a:t>
            </a:r>
            <a:endParaRPr lang="en-US" sz="11500" dirty="0">
              <a:latin typeface="Eras Bold IT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667000"/>
            <a:ext cx="714169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Part I:</a:t>
            </a:r>
          </a:p>
          <a:p>
            <a:r>
              <a:rPr lang="en-US" sz="7200" dirty="0" smtClean="0">
                <a:latin typeface="Eras Bold ITC" pitchFamily="34" charset="0"/>
              </a:rPr>
              <a:t>No yelling at</a:t>
            </a:r>
          </a:p>
          <a:p>
            <a:r>
              <a:rPr lang="en-US" sz="7200" dirty="0">
                <a:latin typeface="Eras Bold ITC" pitchFamily="34" charset="0"/>
              </a:rPr>
              <a:t> </a:t>
            </a:r>
            <a:r>
              <a:rPr lang="en-US" sz="7200" dirty="0" smtClean="0">
                <a:latin typeface="Eras Bold ITC" pitchFamily="34" charset="0"/>
              </a:rPr>
              <a:t>           the table</a:t>
            </a:r>
            <a:endParaRPr lang="en-US" sz="7200" dirty="0">
              <a:latin typeface="Eras Bold ITC" pitchFamily="34" charset="0"/>
            </a:endParaRPr>
          </a:p>
        </p:txBody>
      </p:sp>
      <p:pic>
        <p:nvPicPr>
          <p:cNvPr id="8" name="~PP1406.WAV">
            <a:hlinkClick r:id="" action="ppaction://media"/>
          </p:cNvPr>
          <p:cNvPicPr>
            <a:picLocks noRot="1" noChangeAspect="1"/>
          </p:cNvPicPr>
          <p:nvPr>
            <a:wavAudioFile r:embed="rId1" name="~PP1406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-76200"/>
            <a:ext cx="6931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Atomic Radius</a:t>
            </a:r>
            <a:endParaRPr lang="en-US" sz="7200" dirty="0">
              <a:latin typeface="Eras Bold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105400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Largest</a:t>
            </a:r>
            <a:endParaRPr lang="en-US" sz="7200" dirty="0">
              <a:latin typeface="Eras Bold ITC" pitchFamily="34" charset="0"/>
            </a:endParaRPr>
          </a:p>
        </p:txBody>
      </p:sp>
      <p:pic>
        <p:nvPicPr>
          <p:cNvPr id="7" name="Picture 2" descr="http://img.ehowcdn.com/article-page-main/ehow/images/a07/rm/iv/draw-helium-atom-8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752600"/>
            <a:ext cx="2143125" cy="20955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62200" y="1600200"/>
            <a:ext cx="40703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Smallest</a:t>
            </a:r>
            <a:endParaRPr lang="en-US" sz="7200" dirty="0">
              <a:latin typeface="Eras Bold IT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59313">
            <a:off x="4196919" y="3398939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Eras Bold ITC" pitchFamily="34" charset="0"/>
              </a:rPr>
              <a:t>31 pm</a:t>
            </a:r>
            <a:endParaRPr lang="en-US" sz="4000" dirty="0">
              <a:latin typeface="Eras Bold IT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59313">
            <a:off x="5706609" y="5151538"/>
            <a:ext cx="2127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Eras Bold ITC" pitchFamily="34" charset="0"/>
              </a:rPr>
              <a:t>242 pm</a:t>
            </a:r>
            <a:endParaRPr lang="en-US" sz="4000" dirty="0">
              <a:latin typeface="Eras Bold ITC" pitchFamily="34" charset="0"/>
            </a:endParaRPr>
          </a:p>
        </p:txBody>
      </p:sp>
      <p:pic>
        <p:nvPicPr>
          <p:cNvPr id="20482" name="Picture 2" descr="http://www.theodoregray.com/periodictable/Samples/087.4/s7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610099"/>
            <a:ext cx="2171700" cy="2171701"/>
          </a:xfrm>
          <a:prstGeom prst="rect">
            <a:avLst/>
          </a:prstGeom>
          <a:noFill/>
        </p:spPr>
      </p:pic>
      <p:pic>
        <p:nvPicPr>
          <p:cNvPr id="3076" name="Picture 4" descr="http://sciencefairwater.com/wordpress/wp-content/uploads/2011/01/WaterMoleculeH2Ox72-150x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3810000"/>
            <a:ext cx="2819400" cy="2819400"/>
          </a:xfrm>
          <a:prstGeom prst="rect">
            <a:avLst/>
          </a:prstGeom>
          <a:noFill/>
        </p:spPr>
      </p:pic>
      <p:grpSp>
        <p:nvGrpSpPr>
          <p:cNvPr id="131" name="Group 130"/>
          <p:cNvGrpSpPr/>
          <p:nvPr/>
        </p:nvGrpSpPr>
        <p:grpSpPr>
          <a:xfrm>
            <a:off x="0" y="1524000"/>
            <a:ext cx="7810684" cy="1295400"/>
            <a:chOff x="0" y="1524000"/>
            <a:chExt cx="7810684" cy="1295400"/>
          </a:xfrm>
        </p:grpSpPr>
        <p:pic>
          <p:nvPicPr>
            <p:cNvPr id="3078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0" y="15240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72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495116" y="15240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04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952316" y="15240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05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1409516" y="15240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06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1866716" y="15240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07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2323916" y="15240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08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2781116" y="15240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09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3238316" y="15240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10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3695516" y="15240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11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4152716" y="15240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12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4609916" y="15240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13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5067116" y="15240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14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304800" y="22098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15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762000" y="22098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16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1219200" y="22098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17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1676400" y="22098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18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2133600" y="22098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19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2590800" y="22098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20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3048000" y="22098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21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3505200" y="22098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22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3962400" y="22098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23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4419600" y="22098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24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4876800" y="22098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25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5334000" y="22098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26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5791200" y="22098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27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6248400" y="22098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28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6705600" y="2209800"/>
              <a:ext cx="647884" cy="609600"/>
            </a:xfrm>
            <a:prstGeom prst="rect">
              <a:avLst/>
            </a:prstGeom>
            <a:noFill/>
          </p:spPr>
        </p:pic>
        <p:pic>
          <p:nvPicPr>
            <p:cNvPr id="129" name="Picture 6" descr="http://www.sciencebuddies.org/mentoring/project_ideas/Chem_img009.gif"/>
            <p:cNvPicPr>
              <a:picLocks noChangeAspect="1" noChangeArrowheads="1"/>
            </p:cNvPicPr>
            <p:nvPr/>
          </p:nvPicPr>
          <p:blipFill>
            <a:blip r:embed="rId7" cstate="print"/>
            <a:srcRect l="26667" t="16194"/>
            <a:stretch>
              <a:fillRect/>
            </a:stretch>
          </p:blipFill>
          <p:spPr bwMode="auto">
            <a:xfrm>
              <a:off x="7162800" y="2209800"/>
              <a:ext cx="647884" cy="609600"/>
            </a:xfrm>
            <a:prstGeom prst="rect">
              <a:avLst/>
            </a:prstGeom>
            <a:noFill/>
          </p:spPr>
        </p:pic>
      </p:grpSp>
      <p:pic>
        <p:nvPicPr>
          <p:cNvPr id="3080" name="Picture 8" descr="http://img.tfd.com/mgh/ceb/thumb/Structural-formula-for-x3b1-D-glucos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2667000"/>
            <a:ext cx="2381250" cy="2085976"/>
          </a:xfrm>
          <a:prstGeom prst="rect">
            <a:avLst/>
          </a:prstGeom>
          <a:noFill/>
        </p:spPr>
      </p:pic>
      <p:pic>
        <p:nvPicPr>
          <p:cNvPr id="40" name="~PP2342.WAV">
            <a:hlinkClick r:id="" action="ppaction://media"/>
          </p:cNvPr>
          <p:cNvPicPr>
            <a:picLocks noRot="1" noChangeAspect="1"/>
          </p:cNvPicPr>
          <p:nvPr>
            <a:wavAudioFile r:embed="rId2" name="~PP2342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509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Electronegativity</a:t>
            </a:r>
            <a:endParaRPr lang="en-US" sz="7200" dirty="0">
              <a:latin typeface="Eras Bold ITC" pitchFamily="34" charset="0"/>
            </a:endParaRPr>
          </a:p>
        </p:txBody>
      </p:sp>
      <p:pic>
        <p:nvPicPr>
          <p:cNvPr id="5" name="Picture 4" descr="http://www.green-planet-solar-energy.com/images/PT-blank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116" y="2362200"/>
            <a:ext cx="7462884" cy="43434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1143000" y="1600200"/>
            <a:ext cx="6934200" cy="1676400"/>
          </a:xfrm>
          <a:prstGeom prst="rightArrow">
            <a:avLst>
              <a:gd name="adj1" fmla="val 39091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6591300" y="4038600"/>
            <a:ext cx="3467100" cy="1638300"/>
          </a:xfrm>
          <a:prstGeom prst="rightArrow">
            <a:avLst>
              <a:gd name="adj1" fmla="val 39091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3206.WAV">
            <a:hlinkClick r:id="" action="ppaction://media"/>
          </p:cNvPr>
          <p:cNvPicPr>
            <a:picLocks noRot="1" noChangeAspect="1"/>
          </p:cNvPicPr>
          <p:nvPr>
            <a:wavAudioFile r:embed="rId1" name="~PP320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4.bp.blogspot.com/_mb61RllXaCk/Su-C-SYtGpI/AAAAAAAAAAc/R7PNQnTwsWU/s320/200px-Fluorinea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524000"/>
            <a:ext cx="4343400" cy="4126232"/>
          </a:xfrm>
          <a:prstGeom prst="rect">
            <a:avLst/>
          </a:prstGeom>
          <a:noFill/>
        </p:spPr>
      </p:pic>
      <p:pic>
        <p:nvPicPr>
          <p:cNvPr id="3" name="~PP2187.WAV">
            <a:hlinkClick r:id="" action="ppaction://media"/>
          </p:cNvPr>
          <p:cNvPicPr>
            <a:picLocks noRot="1" noChangeAspect="1"/>
          </p:cNvPicPr>
          <p:nvPr>
            <a:wavAudioFile r:embed="rId1" name="~PP218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656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Metallic Character</a:t>
            </a:r>
            <a:endParaRPr lang="en-US" sz="7200" dirty="0">
              <a:latin typeface="Eras Bold ITC" pitchFamily="34" charset="0"/>
            </a:endParaRPr>
          </a:p>
        </p:txBody>
      </p:sp>
      <p:pic>
        <p:nvPicPr>
          <p:cNvPr id="5" name="Picture 4" descr="http://www.green-planet-solar-energy.com/images/PT-blank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116" y="2362200"/>
            <a:ext cx="7462884" cy="43434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9547082">
            <a:off x="1290241" y="3466770"/>
            <a:ext cx="6934200" cy="1676400"/>
          </a:xfrm>
          <a:prstGeom prst="rightArrow">
            <a:avLst>
              <a:gd name="adj1" fmla="val 39091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~PP3972.WAV">
            <a:hlinkClick r:id="" action="ppaction://media"/>
          </p:cNvPr>
          <p:cNvPicPr>
            <a:picLocks noRot="1" noChangeAspect="1"/>
          </p:cNvPicPr>
          <p:nvPr>
            <a:wavAudioFile r:embed="rId1" name="~PP397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.icanhascheezburger.com/completestore/2009/4/16/128843437305600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32408"/>
            <a:ext cx="5257800" cy="6396992"/>
          </a:xfrm>
          <a:prstGeom prst="rect">
            <a:avLst/>
          </a:prstGeom>
          <a:noFill/>
        </p:spPr>
      </p:pic>
      <p:pic>
        <p:nvPicPr>
          <p:cNvPr id="3" name="~PP3557.WAV">
            <a:hlinkClick r:id="" action="ppaction://media"/>
          </p:cNvPr>
          <p:cNvPicPr>
            <a:picLocks noRot="1" noChangeAspect="1"/>
          </p:cNvPicPr>
          <p:nvPr>
            <a:wavAudioFile r:embed="rId1" name="~PP355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6199" y="228600"/>
            <a:ext cx="6662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Energy Levels</a:t>
            </a:r>
            <a:endParaRPr lang="en-US" sz="7200" dirty="0">
              <a:latin typeface="Eras Bold IT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92508"/>
            <a:ext cx="1143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Eras Bold ITC" pitchFamily="34" charset="0"/>
              </a:rPr>
              <a:t>1</a:t>
            </a:r>
          </a:p>
          <a:p>
            <a:pPr algn="ctr"/>
            <a:r>
              <a:rPr lang="en-US" sz="4400" dirty="0" smtClean="0">
                <a:latin typeface="Eras Bold ITC" pitchFamily="34" charset="0"/>
              </a:rPr>
              <a:t>2</a:t>
            </a:r>
          </a:p>
          <a:p>
            <a:pPr algn="ctr"/>
            <a:r>
              <a:rPr lang="en-US" sz="4400" dirty="0" smtClean="0">
                <a:latin typeface="Eras Bold ITC" pitchFamily="34" charset="0"/>
              </a:rPr>
              <a:t>3</a:t>
            </a:r>
          </a:p>
          <a:p>
            <a:pPr algn="ctr"/>
            <a:r>
              <a:rPr lang="en-US" sz="4400" dirty="0" smtClean="0">
                <a:latin typeface="Eras Bold ITC" pitchFamily="34" charset="0"/>
              </a:rPr>
              <a:t>4</a:t>
            </a:r>
          </a:p>
          <a:p>
            <a:pPr algn="ctr"/>
            <a:r>
              <a:rPr lang="en-US" sz="4400" dirty="0" smtClean="0">
                <a:latin typeface="Eras Bold ITC" pitchFamily="34" charset="0"/>
              </a:rPr>
              <a:t>5</a:t>
            </a:r>
          </a:p>
          <a:p>
            <a:pPr algn="ctr"/>
            <a:r>
              <a:rPr lang="en-US" sz="4400" dirty="0" smtClean="0">
                <a:latin typeface="Eras Bold ITC" pitchFamily="34" charset="0"/>
              </a:rPr>
              <a:t>6</a:t>
            </a:r>
          </a:p>
          <a:p>
            <a:pPr algn="ctr"/>
            <a:r>
              <a:rPr lang="en-US" sz="4400" dirty="0" smtClean="0">
                <a:latin typeface="Eras Bold ITC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1447800"/>
            <a:ext cx="497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S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133600"/>
            <a:ext cx="497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S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1966" y="2010770"/>
            <a:ext cx="554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p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2735759"/>
            <a:ext cx="497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S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2625633"/>
            <a:ext cx="554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p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2730137"/>
            <a:ext cx="554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d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3490318"/>
            <a:ext cx="497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S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3380192"/>
            <a:ext cx="554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p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3484696"/>
            <a:ext cx="554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d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1240" y="3505200"/>
            <a:ext cx="407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f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4168677"/>
            <a:ext cx="497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S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4058551"/>
            <a:ext cx="554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p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4163055"/>
            <a:ext cx="554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d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31240" y="4183559"/>
            <a:ext cx="407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f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1600" y="4778277"/>
            <a:ext cx="497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S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4668151"/>
            <a:ext cx="554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p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4772655"/>
            <a:ext cx="554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d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5486400"/>
            <a:ext cx="497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S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5376274"/>
            <a:ext cx="554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p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2533233"/>
            <a:ext cx="502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Eras Bold ITC" pitchFamily="34" charset="0"/>
              </a:rPr>
              <a:t>s – 2 electrons</a:t>
            </a:r>
          </a:p>
          <a:p>
            <a:pPr algn="ctr"/>
            <a:r>
              <a:rPr lang="en-US" sz="4400" dirty="0" smtClean="0">
                <a:latin typeface="Eras Bold ITC" pitchFamily="34" charset="0"/>
              </a:rPr>
              <a:t>p – 6 electrons</a:t>
            </a:r>
          </a:p>
          <a:p>
            <a:pPr algn="ctr"/>
            <a:r>
              <a:rPr lang="en-US" sz="4400" dirty="0" smtClean="0">
                <a:latin typeface="Eras Bold ITC" pitchFamily="34" charset="0"/>
              </a:rPr>
              <a:t>d – 10 electrons</a:t>
            </a:r>
          </a:p>
          <a:p>
            <a:pPr algn="ctr"/>
            <a:r>
              <a:rPr lang="en-US" sz="4400" dirty="0" smtClean="0">
                <a:latin typeface="Eras Bold ITC" pitchFamily="34" charset="0"/>
              </a:rPr>
              <a:t>f – 14 electrons</a:t>
            </a:r>
          </a:p>
        </p:txBody>
      </p:sp>
      <p:pic>
        <p:nvPicPr>
          <p:cNvPr id="27" name="~PP646.WAV">
            <a:hlinkClick r:id="" action="ppaction://media"/>
          </p:cNvPr>
          <p:cNvPicPr>
            <a:picLocks noRot="1" noChangeAspect="1"/>
          </p:cNvPicPr>
          <p:nvPr>
            <a:wavAudioFile r:embed="rId2" name="~PP64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7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hemwiki.ucdavis.edu/@api/deki/files/4826/=Single_electron_orbitals.jpg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10000"/>
          </a:blip>
          <a:srcRect/>
          <a:stretch>
            <a:fillRect/>
          </a:stretch>
        </p:blipFill>
        <p:spPr bwMode="auto">
          <a:xfrm>
            <a:off x="381000" y="1588848"/>
            <a:ext cx="8458200" cy="4964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6199" y="228600"/>
            <a:ext cx="7039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Orbital Shapes</a:t>
            </a:r>
            <a:endParaRPr lang="en-US" sz="7200" dirty="0">
              <a:latin typeface="Eras Bold ITC" pitchFamily="34" charset="0"/>
            </a:endParaRPr>
          </a:p>
        </p:txBody>
      </p:sp>
      <p:pic>
        <p:nvPicPr>
          <p:cNvPr id="6" name="~PP2276.WAV">
            <a:hlinkClick r:id="" action="ppaction://media"/>
          </p:cNvPr>
          <p:cNvPicPr>
            <a:picLocks noRot="1" noChangeAspect="1"/>
          </p:cNvPicPr>
          <p:nvPr>
            <a:wavAudioFile r:embed="rId1" name="~PP227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learner.org/interactives/periodic/images/ch_2_p_orbi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13535"/>
            <a:ext cx="5867400" cy="5092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28600"/>
            <a:ext cx="8060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S- and d- </a:t>
            </a:r>
            <a:r>
              <a:rPr lang="en-US" sz="7200" dirty="0" err="1" smtClean="0">
                <a:latin typeface="Eras Bold ITC" pitchFamily="34" charset="0"/>
              </a:rPr>
              <a:t>Orbitals</a:t>
            </a:r>
            <a:endParaRPr lang="en-US" sz="7200" dirty="0">
              <a:latin typeface="Eras Bold ITC" pitchFamily="34" charset="0"/>
            </a:endParaRPr>
          </a:p>
        </p:txBody>
      </p:sp>
      <p:pic>
        <p:nvPicPr>
          <p:cNvPr id="4" name="~PP316.WAV">
            <a:hlinkClick r:id="" action="ppaction://media"/>
          </p:cNvPr>
          <p:cNvPicPr>
            <a:picLocks noRot="1" noChangeAspect="1"/>
          </p:cNvPicPr>
          <p:nvPr>
            <a:wavAudioFile r:embed="rId1" name="~PP31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upload.wikimedia.org/wikipedia/commons/d/d2/Orbitales_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743" y="1371600"/>
            <a:ext cx="7728857" cy="541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65066" y="152400"/>
            <a:ext cx="4597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d </a:t>
            </a:r>
            <a:r>
              <a:rPr lang="en-US" sz="7200" dirty="0" err="1" smtClean="0">
                <a:latin typeface="Eras Bold ITC" pitchFamily="34" charset="0"/>
              </a:rPr>
              <a:t>orbitals</a:t>
            </a:r>
            <a:endParaRPr lang="en-US" sz="7200" dirty="0">
              <a:latin typeface="Eras Bold ITC" pitchFamily="34" charset="0"/>
            </a:endParaRPr>
          </a:p>
        </p:txBody>
      </p:sp>
      <p:pic>
        <p:nvPicPr>
          <p:cNvPr id="4" name="~PP1820.WAV">
            <a:hlinkClick r:id="" action="ppaction://media"/>
          </p:cNvPr>
          <p:cNvPicPr>
            <a:picLocks noRot="1" noChangeAspect="1"/>
          </p:cNvPicPr>
          <p:nvPr>
            <a:wavAudioFile r:embed="rId1" name="~PP182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pload.wikimedia.org/wikipedia/commons/b/bb/F-orbita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8839200" cy="42770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1523" y="247471"/>
            <a:ext cx="4354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f </a:t>
            </a:r>
            <a:r>
              <a:rPr lang="en-US" sz="7200" dirty="0" err="1" smtClean="0">
                <a:latin typeface="Eras Bold ITC" pitchFamily="34" charset="0"/>
              </a:rPr>
              <a:t>orbitals</a:t>
            </a:r>
            <a:endParaRPr lang="en-US" sz="7200" dirty="0">
              <a:latin typeface="Eras Bold ITC" pitchFamily="34" charset="0"/>
            </a:endParaRPr>
          </a:p>
        </p:txBody>
      </p:sp>
      <p:pic>
        <p:nvPicPr>
          <p:cNvPr id="4" name="~PP492.WAV">
            <a:hlinkClick r:id="" action="ppaction://media"/>
          </p:cNvPr>
          <p:cNvPicPr>
            <a:picLocks noRot="1" noChangeAspect="1"/>
          </p:cNvPicPr>
          <p:nvPr>
            <a:wavAudioFile r:embed="rId1" name="~PP49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515" y="-57329"/>
            <a:ext cx="4086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Le Table</a:t>
            </a:r>
            <a:endParaRPr lang="en-US" sz="7200" dirty="0">
              <a:latin typeface="Eras Bold ITC" pitchFamily="34" charset="0"/>
            </a:endParaRPr>
          </a:p>
        </p:txBody>
      </p:sp>
      <p:pic>
        <p:nvPicPr>
          <p:cNvPr id="1026" name="Picture 2" descr="http://www.chemicalelements.com/graphics/tab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371600"/>
            <a:ext cx="9002093" cy="4876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990600"/>
            <a:ext cx="3892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Eras Bold ITC" pitchFamily="34" charset="0"/>
              </a:rPr>
              <a:t>Alkali metals</a:t>
            </a:r>
            <a:endParaRPr lang="en-US" sz="44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219200"/>
            <a:ext cx="6292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Eras Bold ITC" pitchFamily="34" charset="0"/>
              </a:rPr>
              <a:t>Alkaline earth metals</a:t>
            </a:r>
            <a:endParaRPr lang="en-US" sz="44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9827" y="1981200"/>
            <a:ext cx="5152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Eras Bold ITC" pitchFamily="34" charset="0"/>
              </a:rPr>
              <a:t>Transition metals</a:t>
            </a:r>
            <a:endParaRPr lang="en-US" sz="44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609600"/>
            <a:ext cx="4251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Eras Bold ITC" pitchFamily="34" charset="0"/>
              </a:rPr>
              <a:t>“other” metals</a:t>
            </a:r>
            <a:endParaRPr lang="en-US" sz="44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1066800"/>
            <a:ext cx="67104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Eras Bold ITC" pitchFamily="34" charset="0"/>
              </a:rPr>
              <a:t>Inner transition metals</a:t>
            </a:r>
            <a:endParaRPr lang="en-US" sz="44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914400"/>
            <a:ext cx="3571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Eras Bold ITC" pitchFamily="34" charset="0"/>
              </a:rPr>
              <a:t>Semi-metals</a:t>
            </a:r>
            <a:endParaRPr lang="en-US" sz="44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533400"/>
            <a:ext cx="3355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Eras Bold ITC" pitchFamily="34" charset="0"/>
              </a:rPr>
              <a:t>non-metals</a:t>
            </a:r>
            <a:endParaRPr lang="en-US" sz="44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1066800"/>
            <a:ext cx="2888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Eras Bold ITC" pitchFamily="34" charset="0"/>
              </a:rPr>
              <a:t>Halogens</a:t>
            </a:r>
            <a:endParaRPr lang="en-US" sz="44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304800"/>
            <a:ext cx="3895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Eras Bold ITC" pitchFamily="34" charset="0"/>
              </a:rPr>
              <a:t>Noble gasses</a:t>
            </a:r>
            <a:endParaRPr lang="en-US" sz="44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pic>
        <p:nvPicPr>
          <p:cNvPr id="16" name="~PP3326.WAV">
            <a:hlinkClick r:id="" action="ppaction://media"/>
          </p:cNvPr>
          <p:cNvPicPr>
            <a:picLocks noRot="1" noChangeAspect="1"/>
          </p:cNvPicPr>
          <p:nvPr>
            <a:wavAudioFile r:embed="rId2" name="~PP3326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83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.tutorvista.com/content/atomic-structure/orbital-filling-rule--aufbau-princip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19200"/>
            <a:ext cx="3581400" cy="54006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6199" y="0"/>
            <a:ext cx="7141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Filling </a:t>
            </a:r>
            <a:r>
              <a:rPr lang="en-US" sz="7200" dirty="0" err="1" smtClean="0">
                <a:latin typeface="Eras Bold ITC" pitchFamily="34" charset="0"/>
              </a:rPr>
              <a:t>Orbitals</a:t>
            </a:r>
            <a:endParaRPr lang="en-US" sz="7200" dirty="0">
              <a:latin typeface="Eras Bold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371600"/>
            <a:ext cx="40382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Eras Bold ITC" pitchFamily="34" charset="0"/>
              </a:rPr>
              <a:t>Example:</a:t>
            </a:r>
          </a:p>
          <a:p>
            <a:r>
              <a:rPr lang="en-US" sz="4800" dirty="0" smtClean="0">
                <a:latin typeface="Eras Bold ITC" pitchFamily="34" charset="0"/>
              </a:rPr>
              <a:t>          Sodium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3124200"/>
            <a:ext cx="585417" cy="3292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latin typeface="Eras Bold ITC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sz="4800" dirty="0" smtClean="0">
                <a:latin typeface="Eras Bold ITC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4800" dirty="0" smtClean="0">
                <a:latin typeface="Eras Bold ITC" pitchFamily="34" charset="0"/>
              </a:rPr>
              <a:t>3</a:t>
            </a:r>
          </a:p>
        </p:txBody>
      </p:sp>
      <p:pic>
        <p:nvPicPr>
          <p:cNvPr id="8" name="~PP1646.WAV">
            <a:hlinkClick r:id="" action="ppaction://media"/>
          </p:cNvPr>
          <p:cNvPicPr>
            <a:picLocks noRot="1" noChangeAspect="1"/>
          </p:cNvPicPr>
          <p:nvPr>
            <a:wavAudioFile r:embed="rId1" name="~PP164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2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ays.outcrop.org/images/nesse1e/Ch03/Fig3_02.jpg"/>
          <p:cNvPicPr>
            <a:picLocks noChangeAspect="1" noChangeArrowheads="1"/>
          </p:cNvPicPr>
          <p:nvPr/>
        </p:nvPicPr>
        <p:blipFill>
          <a:blip r:embed="rId3" cstate="print"/>
          <a:srcRect b="7692"/>
          <a:stretch>
            <a:fillRect/>
          </a:stretch>
        </p:blipFill>
        <p:spPr bwMode="auto">
          <a:xfrm>
            <a:off x="990600" y="1219200"/>
            <a:ext cx="4648200" cy="55153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0"/>
            <a:ext cx="7814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Orbital Energies</a:t>
            </a:r>
            <a:endParaRPr lang="en-US" sz="7200" dirty="0">
              <a:latin typeface="Eras Bold ITC" pitchFamily="34" charset="0"/>
            </a:endParaRPr>
          </a:p>
        </p:txBody>
      </p:sp>
      <p:pic>
        <p:nvPicPr>
          <p:cNvPr id="6" name="~PP1210.WAV">
            <a:hlinkClick r:id="" action="ppaction://media"/>
          </p:cNvPr>
          <p:cNvPicPr>
            <a:picLocks noRot="1" noChangeAspect="1"/>
          </p:cNvPicPr>
          <p:nvPr>
            <a:wavAudioFile r:embed="rId1" name="~PP121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3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wner\Dropbox\IMG_20111106_144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9338"/>
            <a:ext cx="4648200" cy="6223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chemistrytutorials.org/images/stories/periodic_table/periodic_table_blocks.png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0"/>
          </a:blip>
          <a:srcRect/>
          <a:stretch>
            <a:fillRect/>
          </a:stretch>
        </p:blipFill>
        <p:spPr bwMode="auto">
          <a:xfrm>
            <a:off x="381000" y="1581960"/>
            <a:ext cx="8382000" cy="4971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0800" y="0"/>
            <a:ext cx="7088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More Patterns!</a:t>
            </a:r>
            <a:endParaRPr lang="en-US" sz="7200" dirty="0">
              <a:latin typeface="Eras Bold ITC" pitchFamily="34" charset="0"/>
            </a:endParaRPr>
          </a:p>
        </p:txBody>
      </p:sp>
      <p:pic>
        <p:nvPicPr>
          <p:cNvPr id="6" name="~PP2177.WAV">
            <a:hlinkClick r:id="" action="ppaction://media"/>
          </p:cNvPr>
          <p:cNvPicPr>
            <a:picLocks noRot="1" noChangeAspect="1"/>
          </p:cNvPicPr>
          <p:nvPr>
            <a:wavAudioFile r:embed="rId1" name="~PP217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a.tgcdn.net/images/products/zoom/cc1f_fuc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71690"/>
            <a:ext cx="4800600" cy="5676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in.makeuseoflimited.netdna-cdn.com/tech-fun/wp-content/uploads/2011/11/periodictable.jpg?54b3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"/>
            <a:ext cx="7391400" cy="6218972"/>
          </a:xfrm>
          <a:prstGeom prst="rect">
            <a:avLst/>
          </a:prstGeom>
          <a:noFill/>
        </p:spPr>
      </p:pic>
      <p:pic>
        <p:nvPicPr>
          <p:cNvPr id="4" name="~PP2397.WAV">
            <a:hlinkClick r:id="" action="ppaction://media"/>
          </p:cNvPr>
          <p:cNvPicPr>
            <a:picLocks noRot="1" noChangeAspect="1"/>
          </p:cNvPicPr>
          <p:nvPr>
            <a:wavAudioFile r:embed="rId1" name="~PP239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515" y="-57329"/>
            <a:ext cx="5767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Block Guide</a:t>
            </a:r>
            <a:endParaRPr lang="en-US" sz="7200" dirty="0">
              <a:latin typeface="Eras Bold IT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1447800"/>
            <a:ext cx="3733800" cy="502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3048000"/>
            <a:ext cx="1826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latin typeface="Arial Black" pitchFamily="34" charset="0"/>
              </a:rPr>
              <a:t>Sy</a:t>
            </a:r>
            <a:endParaRPr lang="en-US" sz="96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3828" y="152400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 Black" pitchFamily="34" charset="0"/>
              </a:rPr>
              <a:t>119</a:t>
            </a:r>
            <a:endParaRPr lang="en-US" sz="4800" b="1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3828" y="533400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 Black" pitchFamily="34" charset="0"/>
              </a:rPr>
              <a:t>310</a:t>
            </a:r>
            <a:endParaRPr lang="en-US" sz="4800" b="1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572000"/>
            <a:ext cx="2814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Arial Black" pitchFamily="34" charset="0"/>
              </a:rPr>
              <a:t>Syracusium</a:t>
            </a:r>
            <a:endParaRPr lang="en-US" sz="3200" b="1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2362200"/>
            <a:ext cx="660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+1</a:t>
            </a:r>
          </a:p>
          <a:p>
            <a:r>
              <a:rPr lang="en-US" sz="2800" b="1" dirty="0" smtClean="0">
                <a:latin typeface="Arial Black" pitchFamily="34" charset="0"/>
              </a:rPr>
              <a:t>+2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610766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2-8-18-32-32-18-8-1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873" y="1219200"/>
            <a:ext cx="4273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Eras Bold ITC" pitchFamily="34" charset="0"/>
              </a:rPr>
              <a:t>Atomic Number</a:t>
            </a:r>
            <a:endParaRPr lang="en-US" sz="40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849" y="2209800"/>
            <a:ext cx="4286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Eras Bold ITC" pitchFamily="34" charset="0"/>
              </a:rPr>
              <a:t>Oxidation State</a:t>
            </a:r>
            <a:endParaRPr lang="en-US" sz="40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3025914"/>
            <a:ext cx="2076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Eras Bold ITC" pitchFamily="34" charset="0"/>
              </a:rPr>
              <a:t>Symbol</a:t>
            </a:r>
            <a:endParaRPr lang="en-US" sz="40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3787914"/>
            <a:ext cx="1697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Eras Bold ITC" pitchFamily="34" charset="0"/>
              </a:rPr>
              <a:t>Name</a:t>
            </a:r>
            <a:endParaRPr lang="en-US" sz="40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4549914"/>
            <a:ext cx="3459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Eras Bold ITC" pitchFamily="34" charset="0"/>
              </a:rPr>
              <a:t>Atomic Mass</a:t>
            </a:r>
            <a:endParaRPr lang="en-US" sz="40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410200"/>
            <a:ext cx="38443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Eras Bold ITC" pitchFamily="34" charset="0"/>
              </a:rPr>
              <a:t>Electron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Eras Bold ITC" pitchFamily="34" charset="0"/>
              </a:rPr>
              <a:t>Configuration</a:t>
            </a:r>
            <a:endParaRPr lang="en-US" sz="40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pic>
        <p:nvPicPr>
          <p:cNvPr id="21" name="~PP1932.WAV">
            <a:hlinkClick r:id="" action="ppaction://media"/>
          </p:cNvPr>
          <p:cNvPicPr>
            <a:picLocks noRot="1" noChangeAspect="1"/>
          </p:cNvPicPr>
          <p:nvPr>
            <a:wavAudioFile r:embed="rId2" name="~PP193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515" y="-57329"/>
            <a:ext cx="8537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Ionization Energy</a:t>
            </a:r>
            <a:endParaRPr lang="en-US" sz="7200" dirty="0">
              <a:latin typeface="Eras Bold ITC" pitchFamily="34" charset="0"/>
            </a:endParaRPr>
          </a:p>
        </p:txBody>
      </p:sp>
      <p:pic>
        <p:nvPicPr>
          <p:cNvPr id="1028" name="Picture 4" descr="http://www.green-planet-solar-energy.com/images/PT-blank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116" y="2362200"/>
            <a:ext cx="7462884" cy="43434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1143000" y="1600200"/>
            <a:ext cx="6934200" cy="1676400"/>
          </a:xfrm>
          <a:prstGeom prst="rightArrow">
            <a:avLst>
              <a:gd name="adj1" fmla="val 39091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6591300" y="4038600"/>
            <a:ext cx="3467100" cy="1638300"/>
          </a:xfrm>
          <a:prstGeom prst="rightArrow">
            <a:avLst>
              <a:gd name="adj1" fmla="val 39091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~PP2516.WAV">
            <a:hlinkClick r:id="" action="ppaction://media"/>
          </p:cNvPr>
          <p:cNvPicPr>
            <a:picLocks noRot="1" noChangeAspect="1"/>
          </p:cNvPicPr>
          <p:nvPr>
            <a:wavAudioFile r:embed="rId1" name="~PP251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515" y="-76200"/>
            <a:ext cx="8537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Ionization Energy</a:t>
            </a:r>
            <a:endParaRPr lang="en-US" sz="7200" dirty="0">
              <a:latin typeface="Eras Bold IT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1600200"/>
            <a:ext cx="3850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Highest</a:t>
            </a:r>
            <a:endParaRPr lang="en-US" sz="7200" dirty="0">
              <a:latin typeface="Eras Bold ITC" pitchFamily="34" charset="0"/>
            </a:endParaRPr>
          </a:p>
        </p:txBody>
      </p:sp>
      <p:pic>
        <p:nvPicPr>
          <p:cNvPr id="15364" name="Picture 4" descr="http://images5.cpcache.com/product/73132695v8_240x240_Fro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0"/>
            <a:ext cx="2286000" cy="22860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0" y="5105400"/>
            <a:ext cx="3549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Lowest</a:t>
            </a:r>
            <a:endParaRPr lang="en-US" sz="7200" dirty="0">
              <a:latin typeface="Eras Bold ITC" pitchFamily="34" charset="0"/>
            </a:endParaRPr>
          </a:p>
        </p:txBody>
      </p:sp>
      <p:pic>
        <p:nvPicPr>
          <p:cNvPr id="15366" name="Picture 6" descr="http://www.hobart.k12.in.us/ksms/PeriodicTable/About%20Graphics/hel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371600"/>
            <a:ext cx="2667000" cy="222119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 rot="1059313">
            <a:off x="3379387" y="3398939"/>
            <a:ext cx="3429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Eras Bold ITC" pitchFamily="34" charset="0"/>
              </a:rPr>
              <a:t>2372 kJ/mol</a:t>
            </a:r>
            <a:endParaRPr lang="en-US" sz="4000" dirty="0">
              <a:latin typeface="Eras Bold ITC" pitchFamily="34" charset="0"/>
            </a:endParaRPr>
          </a:p>
        </p:txBody>
      </p:sp>
      <p:pic>
        <p:nvPicPr>
          <p:cNvPr id="15370" name="Picture 10" descr="http://216.151.211.208/res/2011/04/3-Musketeers-Candy-Bar-2.13-Ounce-Bars-Pack-of-36.jpg"/>
          <p:cNvPicPr>
            <a:picLocks noChangeAspect="1" noChangeArrowheads="1"/>
          </p:cNvPicPr>
          <p:nvPr/>
        </p:nvPicPr>
        <p:blipFill>
          <a:blip r:embed="rId6" cstate="print"/>
          <a:srcRect t="17817" b="21604"/>
          <a:stretch>
            <a:fillRect/>
          </a:stretch>
        </p:blipFill>
        <p:spPr bwMode="auto">
          <a:xfrm rot="1130788">
            <a:off x="374552" y="1820634"/>
            <a:ext cx="5438775" cy="1806284"/>
          </a:xfrm>
          <a:prstGeom prst="rect">
            <a:avLst/>
          </a:prstGeom>
          <a:noFill/>
        </p:spPr>
      </p:pic>
      <p:pic>
        <p:nvPicPr>
          <p:cNvPr id="19" name="Picture 10" descr="http://216.151.211.208/res/2011/04/3-Musketeers-Candy-Bar-2.13-Ounce-Bars-Pack-of-36.jpg"/>
          <p:cNvPicPr>
            <a:picLocks noChangeAspect="1" noChangeArrowheads="1"/>
          </p:cNvPicPr>
          <p:nvPr/>
        </p:nvPicPr>
        <p:blipFill>
          <a:blip r:embed="rId6" cstate="print"/>
          <a:srcRect t="17817" b="21604"/>
          <a:stretch>
            <a:fillRect/>
          </a:stretch>
        </p:blipFill>
        <p:spPr bwMode="auto">
          <a:xfrm rot="1130788">
            <a:off x="3559272" y="1820633"/>
            <a:ext cx="5438775" cy="180628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 rot="1059313">
            <a:off x="5222502" y="5151538"/>
            <a:ext cx="3095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Eras Bold ITC" pitchFamily="34" charset="0"/>
              </a:rPr>
              <a:t>376 kJ/mol</a:t>
            </a:r>
            <a:endParaRPr lang="en-US" sz="4000" dirty="0">
              <a:latin typeface="Eras Bold ITC" pitchFamily="34" charset="0"/>
            </a:endParaRPr>
          </a:p>
        </p:txBody>
      </p:sp>
      <p:pic>
        <p:nvPicPr>
          <p:cNvPr id="21" name="Picture 10" descr="http://216.151.211.208/res/2011/04/3-Musketeers-Candy-Bar-2.13-Ounce-Bars-Pack-of-36.jpg"/>
          <p:cNvPicPr>
            <a:picLocks noChangeAspect="1" noChangeArrowheads="1"/>
          </p:cNvPicPr>
          <p:nvPr/>
        </p:nvPicPr>
        <p:blipFill>
          <a:blip r:embed="rId6" cstate="print"/>
          <a:srcRect l="66585" t="17817" b="21604"/>
          <a:stretch>
            <a:fillRect/>
          </a:stretch>
        </p:blipFill>
        <p:spPr bwMode="auto">
          <a:xfrm rot="1130788">
            <a:off x="2910028" y="4588515"/>
            <a:ext cx="1817367" cy="1806284"/>
          </a:xfrm>
          <a:prstGeom prst="rect">
            <a:avLst/>
          </a:prstGeom>
          <a:noFill/>
        </p:spPr>
      </p:pic>
      <p:pic>
        <p:nvPicPr>
          <p:cNvPr id="14" name="~PP1360.WAV">
            <a:hlinkClick r:id="" action="ppaction://media"/>
          </p:cNvPr>
          <p:cNvPicPr>
            <a:picLocks noRot="1" noChangeAspect="1"/>
          </p:cNvPicPr>
          <p:nvPr>
            <a:wavAudioFile r:embed="rId2" name="~PP1360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hemicalelements.com/bohr/b005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2943225" cy="2924176"/>
          </a:xfrm>
          <a:prstGeom prst="rect">
            <a:avLst/>
          </a:prstGeom>
          <a:noFill/>
        </p:spPr>
      </p:pic>
      <p:pic>
        <p:nvPicPr>
          <p:cNvPr id="19460" name="Picture 4" descr="http://www.grandunifiedtheory.org.il/Book5/html/Helium_atom_structure_files/image0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676400"/>
            <a:ext cx="1571625" cy="1562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3515" y="-76200"/>
            <a:ext cx="8537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Ionization Energy</a:t>
            </a:r>
            <a:endParaRPr lang="en-US" sz="7200" dirty="0">
              <a:latin typeface="Eras Bold IT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1371600"/>
            <a:ext cx="46586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Valence e- close</a:t>
            </a:r>
          </a:p>
          <a:p>
            <a:r>
              <a:rPr lang="en-US" sz="4400" dirty="0" smtClean="0">
                <a:latin typeface="Eras Bold ITC" pitchFamily="34" charset="0"/>
              </a:rPr>
              <a:t>to nucleus</a:t>
            </a:r>
            <a:endParaRPr lang="en-US" sz="4400" dirty="0">
              <a:latin typeface="Eras Bold IT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3886200"/>
            <a:ext cx="403828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Valence e- far</a:t>
            </a:r>
          </a:p>
          <a:p>
            <a:r>
              <a:rPr lang="en-US" sz="4400" dirty="0" smtClean="0">
                <a:latin typeface="Eras Bold ITC" pitchFamily="34" charset="0"/>
              </a:rPr>
              <a:t>from nucleus;</a:t>
            </a:r>
          </a:p>
          <a:p>
            <a:r>
              <a:rPr lang="en-US" sz="4400" dirty="0" smtClean="0">
                <a:latin typeface="Eras Bold ITC" pitchFamily="34" charset="0"/>
              </a:rPr>
              <a:t>e- shielding</a:t>
            </a:r>
            <a:endParaRPr lang="en-US" sz="4400" dirty="0">
              <a:latin typeface="Eras Bold ITC" pitchFamily="34" charset="0"/>
            </a:endParaRPr>
          </a:p>
        </p:txBody>
      </p:sp>
      <p:pic>
        <p:nvPicPr>
          <p:cNvPr id="9" name="~PP75.WAV">
            <a:hlinkClick r:id="" action="ppaction://media"/>
          </p:cNvPr>
          <p:cNvPicPr>
            <a:picLocks noRot="1" noChangeAspect="1"/>
          </p:cNvPicPr>
          <p:nvPr>
            <a:wavAudioFile r:embed="rId1" name="~PP75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-76200"/>
            <a:ext cx="6931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ras Bold ITC" pitchFamily="34" charset="0"/>
              </a:rPr>
              <a:t>Atomic Radius</a:t>
            </a:r>
            <a:endParaRPr lang="en-US" sz="7200" dirty="0">
              <a:latin typeface="Eras Bold ITC" pitchFamily="34" charset="0"/>
            </a:endParaRPr>
          </a:p>
        </p:txBody>
      </p:sp>
      <p:pic>
        <p:nvPicPr>
          <p:cNvPr id="5" name="Picture 4" descr="http://www.green-planet-solar-energy.com/images/PT-blank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116" y="2362200"/>
            <a:ext cx="7462884" cy="43434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10800000">
            <a:off x="1143000" y="1600200"/>
            <a:ext cx="6934200" cy="1676400"/>
          </a:xfrm>
          <a:prstGeom prst="rightArrow">
            <a:avLst>
              <a:gd name="adj1" fmla="val 39091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-914400" y="3962400"/>
            <a:ext cx="3467100" cy="1638300"/>
          </a:xfrm>
          <a:prstGeom prst="rightArrow">
            <a:avLst>
              <a:gd name="adj1" fmla="val 39091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3108.WAV">
            <a:hlinkClick r:id="" action="ppaction://media"/>
          </p:cNvPr>
          <p:cNvPicPr>
            <a:picLocks noRot="1" noChangeAspect="1"/>
          </p:cNvPicPr>
          <p:nvPr>
            <a:wavAudioFile r:embed="rId1" name="~PP310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6|0.3|4.3|0.2|8.9|0.3|8.2|0.3|4.6|0.3|2|0.4|10.5|0.3|5.2|0.3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|0.5|4|0.3|0.9|0.2|0.4|0.3|3|0.3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3|0.7|0.9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2|0.8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3.4|0.6|3.3|0.4|0.3|2.5|0.5|0.3|0.3|2.1|0.3|0.3|0.2|0.8|0.3|0.3|0.8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4299</TotalTime>
  <Words>158</Words>
  <Application>Microsoft Office PowerPoint</Application>
  <PresentationFormat>On-screen Show (4:3)</PresentationFormat>
  <Paragraphs>92</Paragraphs>
  <Slides>23</Slides>
  <Notes>0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25</cp:revision>
  <dcterms:created xsi:type="dcterms:W3CDTF">2012-01-30T01:24:35Z</dcterms:created>
  <dcterms:modified xsi:type="dcterms:W3CDTF">2013-01-08T13:17:47Z</dcterms:modified>
</cp:coreProperties>
</file>