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940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54E2-5020-48E0-8210-BFEF5631D31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B2D9-4D69-4734-97B4-F20936650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Name ___________________________________________   Date ________________   Period __________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ras Bold ITC" pitchFamily="34" charset="0"/>
              </a:rPr>
              <a:t>Part </a:t>
            </a:r>
            <a:r>
              <a:rPr lang="en-US" sz="3200" dirty="0" smtClean="0">
                <a:latin typeface="Eras Bold ITC" pitchFamily="34" charset="0"/>
              </a:rPr>
              <a:t>III</a:t>
            </a:r>
            <a:r>
              <a:rPr lang="en-US" sz="3200" dirty="0" smtClean="0">
                <a:latin typeface="Eras Bold ITC" pitchFamily="34" charset="0"/>
              </a:rPr>
              <a:t>:  </a:t>
            </a:r>
            <a:r>
              <a:rPr lang="en-US" sz="3200" dirty="0" smtClean="0">
                <a:latin typeface="Eras Bold ITC" pitchFamily="34" charset="0"/>
              </a:rPr>
              <a:t>See you later; I’m </a:t>
            </a:r>
            <a:r>
              <a:rPr lang="en-US" sz="3200" dirty="0" err="1" smtClean="0">
                <a:latin typeface="Eras Bold ITC" pitchFamily="34" charset="0"/>
              </a:rPr>
              <a:t>goin</a:t>
            </a:r>
            <a:r>
              <a:rPr lang="en-US" sz="3200" dirty="0" smtClean="0">
                <a:latin typeface="Eras Bold ITC" pitchFamily="34" charset="0"/>
              </a:rPr>
              <a:t>’ fission</a:t>
            </a:r>
            <a:endParaRPr lang="en-US" sz="3200" dirty="0">
              <a:latin typeface="Eras Bold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ras Bold ITC" pitchFamily="34" charset="0"/>
              </a:rPr>
              <a:t>Chemical Reactions only deal with __________________.</a:t>
            </a:r>
          </a:p>
          <a:p>
            <a:endParaRPr lang="en-US" dirty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Reduction is _________________, Oxidation is _____________.</a:t>
            </a:r>
          </a:p>
          <a:p>
            <a:endParaRPr lang="en-US" dirty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Nuclear reactions deal with the _________________. 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648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ras Bold ITC" pitchFamily="34" charset="0"/>
              </a:rPr>
              <a:t>4</a:t>
            </a:r>
            <a:r>
              <a:rPr lang="en-US" sz="4800" dirty="0" smtClean="0">
                <a:latin typeface="Eras Bold ITC" pitchFamily="34" charset="0"/>
              </a:rPr>
              <a:t>Fe + 3O</a:t>
            </a:r>
            <a:r>
              <a:rPr lang="en-US" sz="4800" baseline="-25000" dirty="0" smtClean="0">
                <a:latin typeface="Eras Bold ITC" pitchFamily="34" charset="0"/>
              </a:rPr>
              <a:t>2</a:t>
            </a:r>
            <a:r>
              <a:rPr lang="en-US" sz="4800" dirty="0" smtClean="0">
                <a:latin typeface="Eras Bold ITC" pitchFamily="34" charset="0"/>
              </a:rPr>
              <a:t> </a:t>
            </a:r>
            <a:r>
              <a:rPr lang="en-US" sz="4800" dirty="0" smtClean="0">
                <a:latin typeface="Eras Bold ITC" pitchFamily="34" charset="0"/>
                <a:sym typeface="Wingdings" pitchFamily="2" charset="2"/>
              </a:rPr>
              <a:t>  2Fe</a:t>
            </a:r>
            <a:r>
              <a:rPr lang="en-US" sz="4800" baseline="-25000" dirty="0" smtClean="0">
                <a:latin typeface="Eras Bold ITC" pitchFamily="34" charset="0"/>
                <a:sym typeface="Wingdings" pitchFamily="2" charset="2"/>
              </a:rPr>
              <a:t>2</a:t>
            </a:r>
            <a:r>
              <a:rPr lang="en-US" sz="4800" dirty="0" smtClean="0">
                <a:latin typeface="Eras Bold ITC" pitchFamily="34" charset="0"/>
                <a:sym typeface="Wingdings" pitchFamily="2" charset="2"/>
              </a:rPr>
              <a:t>O</a:t>
            </a:r>
            <a:r>
              <a:rPr lang="en-US" sz="4800" baseline="-25000" dirty="0" smtClean="0">
                <a:latin typeface="Eras Bold ITC" pitchFamily="34" charset="0"/>
                <a:sym typeface="Wingdings" pitchFamily="2" charset="2"/>
              </a:rPr>
              <a:t>3</a:t>
            </a:r>
            <a:endParaRPr lang="en-US" sz="4800" baseline="-25000" dirty="0">
              <a:latin typeface="Eras Bold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00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ras Bold ITC" pitchFamily="34" charset="0"/>
              </a:rPr>
              <a:t>The product is called ________________________.  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95330"/>
            <a:ext cx="6930102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Eras Bold ITC" pitchFamily="34" charset="0"/>
              </a:rPr>
              <a:t>FeO</a:t>
            </a:r>
            <a:r>
              <a:rPr lang="en-US" dirty="0" smtClean="0">
                <a:latin typeface="Eras Bold ITC" pitchFamily="34" charset="0"/>
              </a:rPr>
              <a:t> is called __________________, because iron lost _______</a:t>
            </a:r>
          </a:p>
          <a:p>
            <a:endParaRPr lang="en-US" dirty="0" smtClean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Electrons and oxygen gained _____________ electrons.</a:t>
            </a:r>
          </a:p>
          <a:p>
            <a:endParaRPr lang="en-US" dirty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Plucking away electrons requires ________________________.</a:t>
            </a:r>
          </a:p>
          <a:p>
            <a:endParaRPr lang="en-US" dirty="0">
              <a:latin typeface="Eras Bold ITC" pitchFamily="34" charset="0"/>
            </a:endParaRPr>
          </a:p>
          <a:p>
            <a:endParaRPr lang="en-US" dirty="0" smtClean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We can measure the nucleus in __________________________,</a:t>
            </a:r>
          </a:p>
          <a:p>
            <a:r>
              <a:rPr lang="en-US" dirty="0">
                <a:latin typeface="Eras Bold ITC" pitchFamily="34" charset="0"/>
              </a:rPr>
              <a:t>o</a:t>
            </a:r>
            <a:r>
              <a:rPr lang="en-US" dirty="0" smtClean="0">
                <a:latin typeface="Eras Bold ITC" pitchFamily="34" charset="0"/>
              </a:rPr>
              <a:t>r quadrillionths of a meter.</a:t>
            </a:r>
          </a:p>
          <a:p>
            <a:endParaRPr lang="en-US" dirty="0">
              <a:latin typeface="Eras Bold ITC" pitchFamily="34" charset="0"/>
            </a:endParaRPr>
          </a:p>
          <a:p>
            <a:r>
              <a:rPr lang="en-US" sz="2000" dirty="0" smtClean="0">
                <a:latin typeface="Eras Bold ITC" pitchFamily="34" charset="0"/>
              </a:rPr>
              <a:t>1</a:t>
            </a:r>
            <a:r>
              <a:rPr lang="en-US" dirty="0" smtClean="0">
                <a:latin typeface="Eras Bold ITC" pitchFamily="34" charset="0"/>
              </a:rPr>
              <a:t> fm = 0.000000000000001 m</a:t>
            </a:r>
          </a:p>
          <a:p>
            <a:endParaRPr lang="en-US" dirty="0" smtClean="0"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The Strong Nuclear force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An exchange force – </a:t>
            </a:r>
            <a:r>
              <a:rPr lang="en-US" sz="2000" dirty="0" err="1" smtClean="0">
                <a:latin typeface="Eras Bold ITC" pitchFamily="34" charset="0"/>
              </a:rPr>
              <a:t>pions</a:t>
            </a:r>
            <a:r>
              <a:rPr lang="en-US" sz="2000" dirty="0" smtClean="0">
                <a:latin typeface="Eras Bold ITC" pitchFamily="34" charset="0"/>
              </a:rPr>
              <a:t> are exchanged between protons.  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12954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Oval 6"/>
          <p:cNvSpPr/>
          <p:nvPr/>
        </p:nvSpPr>
        <p:spPr>
          <a:xfrm>
            <a:off x="2057400" y="10668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2577737" y="3352800"/>
            <a:ext cx="12954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" name="Oval 9"/>
          <p:cNvSpPr/>
          <p:nvPr/>
        </p:nvSpPr>
        <p:spPr>
          <a:xfrm>
            <a:off x="2031274" y="2743200"/>
            <a:ext cx="2438400" cy="2590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10148" y="4038600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77937" y="4038600"/>
            <a:ext cx="6096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00200" y="2362200"/>
            <a:ext cx="3300547" cy="3352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63337" y="4038600"/>
            <a:ext cx="875211" cy="1524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53737" y="4114800"/>
            <a:ext cx="9906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60198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Attractive at </a:t>
            </a:r>
            <a:r>
              <a:rPr lang="en-US" sz="2000" dirty="0" smtClean="0">
                <a:latin typeface="Eras Bold ITC" pitchFamily="34" charset="0"/>
              </a:rPr>
              <a:t>_____ </a:t>
            </a:r>
            <a:r>
              <a:rPr lang="en-US" sz="2000" dirty="0" smtClean="0">
                <a:latin typeface="Eras Bold ITC" pitchFamily="34" charset="0"/>
              </a:rPr>
              <a:t>fm</a:t>
            </a:r>
            <a:endParaRPr lang="en-US" sz="2000" dirty="0">
              <a:latin typeface="Eras Bold ITC" pitchFamily="34" charset="0"/>
            </a:endParaRPr>
          </a:p>
          <a:p>
            <a:r>
              <a:rPr lang="en-US" sz="2000" dirty="0" smtClean="0">
                <a:latin typeface="Eras Bold ITC" pitchFamily="34" charset="0"/>
              </a:rPr>
              <a:t>No </a:t>
            </a:r>
            <a:r>
              <a:rPr lang="en-US" sz="2000" dirty="0" smtClean="0">
                <a:latin typeface="Eras Bold ITC" pitchFamily="34" charset="0"/>
              </a:rPr>
              <a:t>action &gt; </a:t>
            </a:r>
            <a:r>
              <a:rPr lang="en-US" sz="2000" dirty="0" smtClean="0">
                <a:latin typeface="Eras Bold ITC" pitchFamily="34" charset="0"/>
              </a:rPr>
              <a:t>_____ </a:t>
            </a:r>
            <a:r>
              <a:rPr lang="en-US" sz="2000" dirty="0" smtClean="0">
                <a:latin typeface="Eras Bold ITC" pitchFamily="34" charset="0"/>
              </a:rPr>
              <a:t>f</a:t>
            </a:r>
            <a:endParaRPr lang="en-US" sz="2000" dirty="0">
              <a:latin typeface="Eras Bold ITC" pitchFamily="34" charset="0"/>
            </a:endParaRPr>
          </a:p>
          <a:p>
            <a:r>
              <a:rPr lang="en-US" sz="2000" dirty="0" smtClean="0">
                <a:latin typeface="Eras Bold ITC" pitchFamily="34" charset="0"/>
              </a:rPr>
              <a:t>Repulsive &lt; </a:t>
            </a:r>
            <a:r>
              <a:rPr lang="en-US" sz="2000" dirty="0" smtClean="0">
                <a:latin typeface="Eras Bold ITC" pitchFamily="34" charset="0"/>
              </a:rPr>
              <a:t>_____ </a:t>
            </a:r>
            <a:r>
              <a:rPr lang="en-US" sz="2000" dirty="0" smtClean="0">
                <a:latin typeface="Eras Bold ITC" pitchFamily="34" charset="0"/>
              </a:rPr>
              <a:t>fm</a:t>
            </a:r>
            <a:endParaRPr lang="en-US" sz="2000" dirty="0">
              <a:latin typeface="Eras Bold ITC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2971800" y="6096000"/>
            <a:ext cx="381000" cy="914400"/>
          </a:xfrm>
          <a:prstGeom prst="rightBrace">
            <a:avLst>
              <a:gd name="adj1" fmla="val 42619"/>
              <a:gd name="adj2" fmla="val 487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63246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Limits atomic size!</a:t>
            </a:r>
            <a:endParaRPr lang="en-US" sz="2000" dirty="0">
              <a:latin typeface="Eras Bold ITC" pitchFamily="34" charset="0"/>
            </a:endParaRPr>
          </a:p>
        </p:txBody>
      </p:sp>
      <p:pic>
        <p:nvPicPr>
          <p:cNvPr id="28" name="Picture 2" descr="Fuel 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835" y="6995286"/>
            <a:ext cx="3672590" cy="212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Isotopes – different number of neutrons</a:t>
            </a:r>
          </a:p>
          <a:p>
            <a:endParaRPr lang="en-US" sz="2000" dirty="0" smtClean="0">
              <a:latin typeface="Eras Bold ITC" pitchFamily="34" charset="0"/>
            </a:endParaRPr>
          </a:p>
          <a:p>
            <a:endParaRPr lang="en-US" sz="2000" dirty="0" smtClean="0">
              <a:latin typeface="Eras Bold ITC" pitchFamily="34" charset="0"/>
            </a:endParaRPr>
          </a:p>
          <a:p>
            <a:endParaRPr lang="en-US" sz="2000" dirty="0" smtClean="0">
              <a:latin typeface="Eras Bold ITC" pitchFamily="34" charset="0"/>
            </a:endParaRPr>
          </a:p>
          <a:p>
            <a:r>
              <a:rPr lang="en-US" dirty="0" smtClean="0">
                <a:latin typeface="Eras Bold ITC" pitchFamily="34" charset="0"/>
              </a:rPr>
              <a:t>CHANGING THE NUMBER OF PROTONS CHANGES THE ELEMENT!  -- “Transmutation”</a:t>
            </a:r>
          </a:p>
          <a:p>
            <a:endParaRPr lang="en-US" sz="1600" dirty="0">
              <a:latin typeface="Eras Bold ITC" pitchFamily="34" charset="0"/>
            </a:endParaRPr>
          </a:p>
          <a:p>
            <a:r>
              <a:rPr lang="en-US" sz="1600" dirty="0" smtClean="0">
                <a:latin typeface="Eras Bold ITC" pitchFamily="34" charset="0"/>
              </a:rPr>
              <a:t>Radiation Units:</a:t>
            </a:r>
          </a:p>
          <a:p>
            <a:endParaRPr lang="en-US" sz="1600" dirty="0">
              <a:latin typeface="Eras Bold ITC" pitchFamily="34" charset="0"/>
            </a:endParaRPr>
          </a:p>
          <a:p>
            <a:r>
              <a:rPr lang="en-US" sz="1600" dirty="0" err="1" smtClean="0">
                <a:latin typeface="Eras Bold ITC" pitchFamily="34" charset="0"/>
              </a:rPr>
              <a:t>Sievert</a:t>
            </a:r>
            <a:r>
              <a:rPr lang="en-US" sz="1600" dirty="0" smtClean="0">
                <a:latin typeface="Eras Bold ITC" pitchFamily="34" charset="0"/>
              </a:rPr>
              <a:t>:</a:t>
            </a:r>
          </a:p>
          <a:p>
            <a:endParaRPr lang="en-US" sz="1600" dirty="0" smtClean="0">
              <a:latin typeface="Eras Bold ITC" pitchFamily="34" charset="0"/>
            </a:endParaRPr>
          </a:p>
          <a:p>
            <a:endParaRPr lang="en-US" sz="1600" dirty="0" smtClean="0">
              <a:latin typeface="Eras Bold ITC" pitchFamily="34" charset="0"/>
            </a:endParaRPr>
          </a:p>
          <a:p>
            <a:endParaRPr lang="en-US" sz="1600" dirty="0">
              <a:latin typeface="Eras Bold ITC" pitchFamily="34" charset="0"/>
            </a:endParaRPr>
          </a:p>
          <a:p>
            <a:r>
              <a:rPr lang="en-US" sz="1600" dirty="0" smtClean="0">
                <a:latin typeface="Eras Bold ITC" pitchFamily="34" charset="0"/>
              </a:rPr>
              <a:t>Becquerel:  </a:t>
            </a:r>
            <a:endParaRPr lang="en-US" sz="1600" dirty="0" smtClean="0">
              <a:latin typeface="Eras Bold IT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62872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Eras Bold ITC" pitchFamily="34" charset="0"/>
              </a:rPr>
              <a:t>14</a:t>
            </a:r>
            <a:r>
              <a:rPr lang="en-US" sz="2400" dirty="0" smtClean="0">
                <a:latin typeface="Eras Bold ITC" pitchFamily="34" charset="0"/>
              </a:rPr>
              <a:t>C – “carbon 14”</a:t>
            </a:r>
          </a:p>
          <a:p>
            <a:r>
              <a:rPr lang="en-US" sz="2400" baseline="30000" dirty="0" smtClean="0">
                <a:latin typeface="Eras Bold ITC" pitchFamily="34" charset="0"/>
              </a:rPr>
              <a:t>235</a:t>
            </a:r>
            <a:r>
              <a:rPr lang="en-US" sz="2400" dirty="0" smtClean="0">
                <a:latin typeface="Eras Bold ITC" pitchFamily="34" charset="0"/>
              </a:rPr>
              <a:t>U – “uranium 235”</a:t>
            </a:r>
            <a:endParaRPr lang="en-US" sz="2400" dirty="0" smtClean="0">
              <a:latin typeface="Eras Bold IT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029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Alpha Particle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1200" y="6472535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Beta Particle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7957066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Gamma Particle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2672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Nuclear decay</a:t>
            </a:r>
          </a:p>
        </p:txBody>
      </p:sp>
      <p:pic>
        <p:nvPicPr>
          <p:cNvPr id="22" name="Picture 2" descr="File:Alfa beta gamma radiation.svg"/>
          <p:cNvPicPr>
            <a:picLocks noChangeAspect="1" noChangeArrowheads="1"/>
          </p:cNvPicPr>
          <p:nvPr/>
        </p:nvPicPr>
        <p:blipFill>
          <a:blip r:embed="rId2" cstate="print"/>
          <a:srcRect t="65431"/>
          <a:stretch>
            <a:fillRect/>
          </a:stretch>
        </p:blipFill>
        <p:spPr bwMode="auto">
          <a:xfrm>
            <a:off x="2972054" y="7748880"/>
            <a:ext cx="2133346" cy="974651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2819654" y="4800600"/>
            <a:ext cx="2133346" cy="1143000"/>
            <a:chOff x="4724654" y="1143000"/>
            <a:chExt cx="2133346" cy="1143000"/>
          </a:xfrm>
        </p:grpSpPr>
        <p:pic>
          <p:nvPicPr>
            <p:cNvPr id="24" name="Picture 2" descr="File:Alfa beta gamma radiation.svg"/>
            <p:cNvPicPr>
              <a:picLocks noChangeAspect="1" noChangeArrowheads="1"/>
            </p:cNvPicPr>
            <p:nvPr/>
          </p:nvPicPr>
          <p:blipFill>
            <a:blip r:embed="rId2" cstate="print"/>
            <a:srcRect b="64865"/>
            <a:stretch>
              <a:fillRect/>
            </a:stretch>
          </p:blipFill>
          <p:spPr bwMode="auto">
            <a:xfrm>
              <a:off x="4724654" y="1143000"/>
              <a:ext cx="2133346" cy="990600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>
              <a:off x="5789431" y="20574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454" y="6096000"/>
            <a:ext cx="2133346" cy="1104014"/>
            <a:chOff x="4724654" y="2732567"/>
            <a:chExt cx="2133346" cy="1104014"/>
          </a:xfrm>
        </p:grpSpPr>
        <p:pic>
          <p:nvPicPr>
            <p:cNvPr id="27" name="Picture 2" descr="File:Alfa beta gamma radiation.svg"/>
            <p:cNvPicPr>
              <a:picLocks noChangeAspect="1" noChangeArrowheads="1"/>
            </p:cNvPicPr>
            <p:nvPr/>
          </p:nvPicPr>
          <p:blipFill>
            <a:blip r:embed="rId2" cstate="print"/>
            <a:srcRect t="29730" b="34192"/>
            <a:stretch>
              <a:fillRect/>
            </a:stretch>
          </p:blipFill>
          <p:spPr bwMode="auto">
            <a:xfrm>
              <a:off x="4724654" y="2819400"/>
              <a:ext cx="2133346" cy="1017181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6064101" y="2732567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105400" y="495300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2499" y="464999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1866" y="5302101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48400" y="64770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e-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98534" y="6239557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85128" y="6739268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ras Bold ITC" pitchFamily="34" charset="0"/>
              </a:rPr>
              <a:t>-1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1200" y="7732931"/>
            <a:ext cx="106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42099" y="7620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Eras Bold ITC" pitchFamily="34" charset="0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54501" y="8190131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Eras Bold ITC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upload.wikimedia.org/wikipedia/commons/a/a1/Decay_chain%284n%2B2%2C_Uranium_series%29.PN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2375959" y="76200"/>
            <a:ext cx="4482041" cy="58674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04800" y="30480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Eras Bold ITC" pitchFamily="34" charset="0"/>
              </a:rPr>
              <a:t>Decay Series</a:t>
            </a:r>
          </a:p>
          <a:p>
            <a:r>
              <a:rPr lang="en-US" dirty="0" smtClean="0">
                <a:latin typeface="Eras Bold ITC" pitchFamily="34" charset="0"/>
              </a:rPr>
              <a:t>For uranium</a:t>
            </a:r>
            <a:endParaRPr lang="en-US" dirty="0" smtClean="0">
              <a:latin typeface="Eras Bold ITC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1971040"/>
          <a:ext cx="2667000" cy="3820160"/>
        </p:xfrm>
        <a:graphic>
          <a:graphicData uri="http://schemas.openxmlformats.org/drawingml/2006/table">
            <a:tbl>
              <a:tblPr/>
              <a:tblGrid>
                <a:gridCol w="916781"/>
                <a:gridCol w="835819"/>
                <a:gridCol w="543046"/>
                <a:gridCol w="371354"/>
              </a:tblGrid>
              <a:tr h="54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half-lives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elapsed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Fraction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remaining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Percentage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remaining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1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100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50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/</a:t>
                      </a:r>
                      <a:r>
                        <a:rPr lang="en-US" sz="1200" baseline="-25000" dirty="0"/>
                        <a:t>4</a:t>
                      </a:r>
                      <a:endParaRPr lang="en-US" sz="1200" dirty="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25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8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12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.5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4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16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6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.25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32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.125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6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64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.563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7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/>
                        <a:t>1</a:t>
                      </a:r>
                      <a:r>
                        <a:rPr lang="en-US" sz="1200"/>
                        <a:t>/</a:t>
                      </a:r>
                      <a:r>
                        <a:rPr lang="en-US" sz="1200" baseline="-25000"/>
                        <a:t>128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.781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...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...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...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53">
                <a:tc>
                  <a:txBody>
                    <a:bodyPr/>
                    <a:lstStyle/>
                    <a:p>
                      <a:pPr algn="r"/>
                      <a:r>
                        <a:rPr lang="en-US" sz="1200" i="1"/>
                        <a:t>n</a:t>
                      </a:r>
                      <a:endParaRPr lang="en-US" sz="1200"/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1/(2</a:t>
                      </a:r>
                      <a:r>
                        <a:rPr lang="en-US" sz="1200" i="1" baseline="30000"/>
                        <a:t>n</a:t>
                      </a:r>
                      <a:r>
                        <a:rPr lang="en-US" sz="1200"/>
                        <a:t>)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100/(2</a:t>
                      </a:r>
                      <a:r>
                        <a:rPr lang="en-US" sz="1200" i="1" baseline="30000" dirty="0"/>
                        <a:t>n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81280" marR="81280" marT="40640" marB="4064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800600" y="99060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Eras Bold ITC" pitchFamily="34" charset="0"/>
              </a:rPr>
              <a:t>Other Examples:</a:t>
            </a:r>
          </a:p>
          <a:p>
            <a:endParaRPr lang="en-US" sz="1200" dirty="0">
              <a:latin typeface="Eras Bold ITC" pitchFamily="34" charset="0"/>
            </a:endParaRPr>
          </a:p>
          <a:p>
            <a:r>
              <a:rPr lang="en-US" sz="1200" dirty="0" smtClean="0">
                <a:latin typeface="Eras Bold ITC" pitchFamily="34" charset="0"/>
              </a:rPr>
              <a:t>Uranium-lead</a:t>
            </a:r>
          </a:p>
          <a:p>
            <a:r>
              <a:rPr lang="en-US" sz="1200" dirty="0" smtClean="0">
                <a:latin typeface="Eras Bold ITC" pitchFamily="34" charset="0"/>
              </a:rPr>
              <a:t>Samarium-neodymium</a:t>
            </a:r>
          </a:p>
          <a:p>
            <a:r>
              <a:rPr lang="en-US" sz="1200" dirty="0" smtClean="0">
                <a:latin typeface="Eras Bold ITC" pitchFamily="34" charset="0"/>
              </a:rPr>
              <a:t>Potassium-argon</a:t>
            </a:r>
          </a:p>
          <a:p>
            <a:r>
              <a:rPr lang="en-US" sz="1200" dirty="0" smtClean="0">
                <a:latin typeface="Eras Bold ITC" pitchFamily="34" charset="0"/>
              </a:rPr>
              <a:t>Rubidium-strontium</a:t>
            </a:r>
          </a:p>
          <a:p>
            <a:r>
              <a:rPr lang="en-US" sz="1200" dirty="0" smtClean="0">
                <a:latin typeface="Eras Bold ITC" pitchFamily="34" charset="0"/>
              </a:rPr>
              <a:t>Uranium-thorium</a:t>
            </a:r>
            <a:endParaRPr lang="en-US" sz="1200" dirty="0" smtClean="0">
              <a:latin typeface="Eras Bold IT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086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Eras Bold ITC" pitchFamily="34" charset="0"/>
              </a:rPr>
              <a:t>Example:</a:t>
            </a:r>
          </a:p>
          <a:p>
            <a:endParaRPr lang="en-US" sz="1400" dirty="0" smtClean="0">
              <a:latin typeface="Eras Bold ITC" pitchFamily="34" charset="0"/>
            </a:endParaRPr>
          </a:p>
          <a:p>
            <a:r>
              <a:rPr lang="en-US" sz="1400" dirty="0" smtClean="0">
                <a:latin typeface="Eras Bold ITC" pitchFamily="34" charset="0"/>
              </a:rPr>
              <a:t>If the half-life of uranium is 4.5 billion years, how long would it take for 2 g to decay to .5 g?  </a:t>
            </a:r>
            <a:endParaRPr lang="en-US" sz="1400" dirty="0" smtClean="0"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Fission – One nucleus splits apart when a neutron makes it unstable</a:t>
            </a:r>
            <a:endParaRPr lang="en-US" sz="2000" dirty="0" smtClean="0">
              <a:latin typeface="Eras Bold ITC" pitchFamily="34" charset="0"/>
            </a:endParaRPr>
          </a:p>
        </p:txBody>
      </p:sp>
      <p:pic>
        <p:nvPicPr>
          <p:cNvPr id="10" name="Picture 2" descr="File:Nuclear fission.sv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4572000" y="100860"/>
            <a:ext cx="2133600" cy="3328140"/>
          </a:xfrm>
          <a:prstGeom prst="rect">
            <a:avLst/>
          </a:prstGeom>
          <a:noFill/>
        </p:spPr>
      </p:pic>
      <p:pic>
        <p:nvPicPr>
          <p:cNvPr id="11" name="Picture 2" descr="File:Deuterium-tritium fusion.svg"/>
          <p:cNvPicPr>
            <a:picLocks noChangeAspect="1" noChangeArrowheads="1"/>
          </p:cNvPicPr>
          <p:nvPr/>
        </p:nvPicPr>
        <p:blipFill>
          <a:blip r:embed="rId3" cstate="print">
            <a:grayscl/>
            <a:lum/>
          </a:blip>
          <a:srcRect/>
          <a:stretch>
            <a:fillRect/>
          </a:stretch>
        </p:blipFill>
        <p:spPr bwMode="auto">
          <a:xfrm>
            <a:off x="228600" y="3810000"/>
            <a:ext cx="2212009" cy="24617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264193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Fusion – Two nuclei combine, become unstable and release energy</a:t>
            </a:r>
            <a:endParaRPr lang="en-US" sz="2000" dirty="0" smtClean="0">
              <a:latin typeface="Eras Bold ITC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835721">
            <a:off x="4025709" y="924092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30571">
            <a:off x="2333788" y="3557342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upload.wikimedia.org/wikipedia/commons/thumb/c/cb/Fission_bomb_assembly_methods.svg/300px-Fission_bomb_assembly_methods.svg.png"/>
          <p:cNvPicPr>
            <a:picLocks noChangeAspect="1" noChangeArrowheads="1"/>
          </p:cNvPicPr>
          <p:nvPr/>
        </p:nvPicPr>
        <p:blipFill>
          <a:blip r:embed="rId4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4210868" y="6076948"/>
            <a:ext cx="2570932" cy="299085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6200" y="65532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Bold ITC" pitchFamily="34" charset="0"/>
              </a:rPr>
              <a:t>Fission Method – “Atomic </a:t>
            </a:r>
            <a:r>
              <a:rPr lang="en-US" sz="2000" dirty="0" smtClean="0">
                <a:latin typeface="Eras Bold ITC" pitchFamily="34" charset="0"/>
              </a:rPr>
              <a:t>bomb”</a:t>
            </a:r>
            <a:endParaRPr lang="en-US" sz="2000" dirty="0" smtClean="0">
              <a:latin typeface="Eras Bold ITC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2425072">
            <a:off x="3676516" y="7122734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Teller-Ulam device 3D.sv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10000"/>
          </a:blip>
          <a:srcRect/>
          <a:stretch>
            <a:fillRect/>
          </a:stretch>
        </p:blipFill>
        <p:spPr bwMode="auto">
          <a:xfrm>
            <a:off x="4572000" y="381000"/>
            <a:ext cx="2153954" cy="3886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Fusion Method – “Hydrogen bomb”</a:t>
            </a:r>
          </a:p>
        </p:txBody>
      </p:sp>
      <p:sp>
        <p:nvSpPr>
          <p:cNvPr id="14" name="Right Arrow 13"/>
          <p:cNvSpPr/>
          <p:nvPr/>
        </p:nvSpPr>
        <p:spPr>
          <a:xfrm rot="2425072">
            <a:off x="3638684" y="649665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File:Mushroom cloud.svg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30000"/>
          </a:blip>
          <a:srcRect/>
          <a:stretch>
            <a:fillRect/>
          </a:stretch>
        </p:blipFill>
        <p:spPr bwMode="auto">
          <a:xfrm>
            <a:off x="152400" y="3290490"/>
            <a:ext cx="2971800" cy="272931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2971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Mushroom Cloud</a:t>
            </a:r>
          </a:p>
        </p:txBody>
      </p:sp>
      <p:pic>
        <p:nvPicPr>
          <p:cNvPr id="17" name="Picture 2" descr="http://www.whatisnuclear.com/img/nrc-pwr-opt.gif"/>
          <p:cNvPicPr>
            <a:picLocks noChangeAspect="1" noChangeArrowheads="1" noCrop="1"/>
          </p:cNvPicPr>
          <p:nvPr/>
        </p:nvPicPr>
        <p:blipFill>
          <a:blip r:embed="rId4" cstate="print">
            <a:grayscl/>
            <a:lum bright="10000" contrast="20000"/>
          </a:blip>
          <a:srcRect/>
          <a:stretch>
            <a:fillRect/>
          </a:stretch>
        </p:blipFill>
        <p:spPr bwMode="auto">
          <a:xfrm>
            <a:off x="914400" y="6010168"/>
            <a:ext cx="5916470" cy="305763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62400" y="555813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ras Bold ITC" pitchFamily="34" charset="0"/>
              </a:rPr>
              <a:t>Nuclear Reactor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303</Words>
  <Application>Microsoft Office PowerPoint</Application>
  <PresentationFormat>On-screen Show (4:3)</PresentationFormat>
  <Paragraphs>113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17</cp:revision>
  <dcterms:created xsi:type="dcterms:W3CDTF">2012-03-13T01:36:06Z</dcterms:created>
  <dcterms:modified xsi:type="dcterms:W3CDTF">2012-03-13T13:19:34Z</dcterms:modified>
</cp:coreProperties>
</file>